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3"/>
  </p:handoutMasterIdLst>
  <p:sldIdLst>
    <p:sldId id="261" r:id="rId2"/>
  </p:sldIdLst>
  <p:sldSz cx="32404050" cy="50406300"/>
  <p:notesSz cx="6834188" cy="9979025"/>
  <p:defaultTextStyle>
    <a:defPPr>
      <a:defRPr lang="ko-KR"/>
    </a:defPPr>
    <a:lvl1pPr algn="l" rtl="0" fontAlgn="base" latinLnBrk="1">
      <a:spcBef>
        <a:spcPct val="0"/>
      </a:spcBef>
      <a:spcAft>
        <a:spcPct val="0"/>
      </a:spcAft>
      <a:defRPr kumimoji="1" sz="8900" kern="1200">
        <a:solidFill>
          <a:schemeClr val="tx1"/>
        </a:solidFill>
        <a:latin typeface="굴림" pitchFamily="50" charset="-127"/>
        <a:ea typeface="굴림" pitchFamily="50" charset="-127"/>
        <a:cs typeface="+mn-cs"/>
      </a:defRPr>
    </a:lvl1pPr>
    <a:lvl2pPr marL="557213" indent="-100013" algn="l" rtl="0" fontAlgn="base" latinLnBrk="1">
      <a:spcBef>
        <a:spcPct val="0"/>
      </a:spcBef>
      <a:spcAft>
        <a:spcPct val="0"/>
      </a:spcAft>
      <a:defRPr kumimoji="1" sz="8900" kern="1200">
        <a:solidFill>
          <a:schemeClr val="tx1"/>
        </a:solidFill>
        <a:latin typeface="굴림" pitchFamily="50" charset="-127"/>
        <a:ea typeface="굴림" pitchFamily="50" charset="-127"/>
        <a:cs typeface="+mn-cs"/>
      </a:defRPr>
    </a:lvl2pPr>
    <a:lvl3pPr marL="1116013" indent="-201613" algn="l" rtl="0" fontAlgn="base" latinLnBrk="1">
      <a:spcBef>
        <a:spcPct val="0"/>
      </a:spcBef>
      <a:spcAft>
        <a:spcPct val="0"/>
      </a:spcAft>
      <a:defRPr kumimoji="1" sz="8900" kern="1200">
        <a:solidFill>
          <a:schemeClr val="tx1"/>
        </a:solidFill>
        <a:latin typeface="굴림" pitchFamily="50" charset="-127"/>
        <a:ea typeface="굴림" pitchFamily="50" charset="-127"/>
        <a:cs typeface="+mn-cs"/>
      </a:defRPr>
    </a:lvl3pPr>
    <a:lvl4pPr marL="1674813" indent="-303213" algn="l" rtl="0" fontAlgn="base" latinLnBrk="1">
      <a:spcBef>
        <a:spcPct val="0"/>
      </a:spcBef>
      <a:spcAft>
        <a:spcPct val="0"/>
      </a:spcAft>
      <a:defRPr kumimoji="1" sz="8900" kern="1200">
        <a:solidFill>
          <a:schemeClr val="tx1"/>
        </a:solidFill>
        <a:latin typeface="굴림" pitchFamily="50" charset="-127"/>
        <a:ea typeface="굴림" pitchFamily="50" charset="-127"/>
        <a:cs typeface="+mn-cs"/>
      </a:defRPr>
    </a:lvl4pPr>
    <a:lvl5pPr marL="2233613" indent="-404813" algn="l" rtl="0" fontAlgn="base" latinLnBrk="1">
      <a:spcBef>
        <a:spcPct val="0"/>
      </a:spcBef>
      <a:spcAft>
        <a:spcPct val="0"/>
      </a:spcAft>
      <a:defRPr kumimoji="1" sz="8900" kern="1200">
        <a:solidFill>
          <a:schemeClr val="tx1"/>
        </a:solidFill>
        <a:latin typeface="굴림" pitchFamily="50" charset="-127"/>
        <a:ea typeface="굴림" pitchFamily="50" charset="-127"/>
        <a:cs typeface="+mn-cs"/>
      </a:defRPr>
    </a:lvl5pPr>
    <a:lvl6pPr marL="2286000" algn="l" defTabSz="914400" rtl="0" eaLnBrk="1" latinLnBrk="1" hangingPunct="1">
      <a:defRPr kumimoji="1" sz="8900" kern="1200">
        <a:solidFill>
          <a:schemeClr val="tx1"/>
        </a:solidFill>
        <a:latin typeface="굴림" pitchFamily="50" charset="-127"/>
        <a:ea typeface="굴림" pitchFamily="50" charset="-127"/>
        <a:cs typeface="+mn-cs"/>
      </a:defRPr>
    </a:lvl6pPr>
    <a:lvl7pPr marL="2743200" algn="l" defTabSz="914400" rtl="0" eaLnBrk="1" latinLnBrk="1" hangingPunct="1">
      <a:defRPr kumimoji="1" sz="8900" kern="1200">
        <a:solidFill>
          <a:schemeClr val="tx1"/>
        </a:solidFill>
        <a:latin typeface="굴림" pitchFamily="50" charset="-127"/>
        <a:ea typeface="굴림" pitchFamily="50" charset="-127"/>
        <a:cs typeface="+mn-cs"/>
      </a:defRPr>
    </a:lvl7pPr>
    <a:lvl8pPr marL="3200400" algn="l" defTabSz="914400" rtl="0" eaLnBrk="1" latinLnBrk="1" hangingPunct="1">
      <a:defRPr kumimoji="1" sz="8900" kern="1200">
        <a:solidFill>
          <a:schemeClr val="tx1"/>
        </a:solidFill>
        <a:latin typeface="굴림" pitchFamily="50" charset="-127"/>
        <a:ea typeface="굴림" pitchFamily="50" charset="-127"/>
        <a:cs typeface="+mn-cs"/>
      </a:defRPr>
    </a:lvl8pPr>
    <a:lvl9pPr marL="3657600" algn="l" defTabSz="914400" rtl="0" eaLnBrk="1" latinLnBrk="1" hangingPunct="1">
      <a:defRPr kumimoji="1" sz="8900"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60" autoAdjust="0"/>
    <p:restoredTop sz="96592" autoAdjust="0"/>
  </p:normalViewPr>
  <p:slideViewPr>
    <p:cSldViewPr>
      <p:cViewPr>
        <p:scale>
          <a:sx n="25" d="100"/>
          <a:sy n="25" d="100"/>
        </p:scale>
        <p:origin x="-72" y="3186"/>
      </p:cViewPr>
      <p:guideLst>
        <p:guide orient="horz" pos="9584"/>
        <p:guide pos="1020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96068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ko-KR"/>
          </a:p>
        </p:txBody>
      </p:sp>
      <p:sp>
        <p:nvSpPr>
          <p:cNvPr id="14339" name="Rectangle 1027"/>
          <p:cNvSpPr>
            <a:spLocks noGrp="1" noChangeArrowheads="1"/>
          </p:cNvSpPr>
          <p:nvPr>
            <p:ph type="dt" sz="quarter" idx="1"/>
          </p:nvPr>
        </p:nvSpPr>
        <p:spPr bwMode="auto">
          <a:xfrm>
            <a:off x="3873500" y="0"/>
            <a:ext cx="296068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ko-KR"/>
          </a:p>
        </p:txBody>
      </p:sp>
      <p:sp>
        <p:nvSpPr>
          <p:cNvPr id="14340" name="Rectangle 1028"/>
          <p:cNvSpPr>
            <a:spLocks noGrp="1" noChangeArrowheads="1"/>
          </p:cNvSpPr>
          <p:nvPr>
            <p:ph type="ftr" sz="quarter" idx="2"/>
          </p:nvPr>
        </p:nvSpPr>
        <p:spPr bwMode="auto">
          <a:xfrm>
            <a:off x="0" y="9480550"/>
            <a:ext cx="296068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ko-KR"/>
          </a:p>
        </p:txBody>
      </p:sp>
      <p:sp>
        <p:nvSpPr>
          <p:cNvPr id="14341" name="Rectangle 1029"/>
          <p:cNvSpPr>
            <a:spLocks noGrp="1" noChangeArrowheads="1"/>
          </p:cNvSpPr>
          <p:nvPr>
            <p:ph type="sldNum" sz="quarter" idx="3"/>
          </p:nvPr>
        </p:nvSpPr>
        <p:spPr bwMode="auto">
          <a:xfrm>
            <a:off x="3873500" y="9480550"/>
            <a:ext cx="2960688"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9FDDF0D-059D-4BDC-B904-C985FE5A83BE}" type="slidenum">
              <a:rPr lang="en-US" altLang="ko-KR"/>
              <a:pPr>
                <a:defRPr/>
              </a:pPr>
              <a:t>‹#›</a:t>
            </a:fld>
            <a:endParaRPr lang="en-US" altLang="ko-KR"/>
          </a:p>
        </p:txBody>
      </p:sp>
    </p:spTree>
    <p:extLst>
      <p:ext uri="{BB962C8B-B14F-4D97-AF65-F5344CB8AC3E}">
        <p14:creationId xmlns:p14="http://schemas.microsoft.com/office/powerpoint/2010/main" val="976889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2430782" y="15659103"/>
            <a:ext cx="27542490" cy="1080346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4861562" y="28564421"/>
            <a:ext cx="22682836" cy="12879916"/>
          </a:xfrm>
        </p:spPr>
        <p:txBody>
          <a:bodyPr/>
          <a:lstStyle>
            <a:lvl1pPr marL="0" indent="0" algn="ctr">
              <a:buNone/>
              <a:defRPr/>
            </a:lvl1pPr>
            <a:lvl2pPr marL="558790" indent="0" algn="ctr">
              <a:buNone/>
              <a:defRPr/>
            </a:lvl2pPr>
            <a:lvl3pPr marL="1117580" indent="0" algn="ctr">
              <a:buNone/>
              <a:defRPr/>
            </a:lvl3pPr>
            <a:lvl4pPr marL="1676370" indent="0" algn="ctr">
              <a:buNone/>
              <a:defRPr/>
            </a:lvl4pPr>
            <a:lvl5pPr marL="2235159" indent="0" algn="ctr">
              <a:buNone/>
              <a:defRPr/>
            </a:lvl5pPr>
            <a:lvl6pPr marL="2793949" indent="0" algn="ctr">
              <a:buNone/>
              <a:defRPr/>
            </a:lvl6pPr>
            <a:lvl7pPr marL="3352739" indent="0" algn="ctr">
              <a:buNone/>
              <a:defRPr/>
            </a:lvl7pPr>
            <a:lvl8pPr marL="3911529" indent="0" algn="ctr">
              <a:buNone/>
              <a:defRPr/>
            </a:lvl8pPr>
            <a:lvl9pPr marL="4470319"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249C55A0-828A-437E-83DE-334BB8FFE77E}"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7B8B7214-D093-49A0-BE69-0C6BB3AC15CC}"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23498176" y="2029887"/>
            <a:ext cx="7290434" cy="42997966"/>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1624967" y="2029887"/>
            <a:ext cx="21690330" cy="42997966"/>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4A9F9B02-7E1A-4E6D-B7F2-D9739CE4ED4D}"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02E14D82-39CE-4679-803D-AC92ACF98309}"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2560322" y="32391353"/>
            <a:ext cx="27542490" cy="10009716"/>
          </a:xfrm>
        </p:spPr>
        <p:txBody>
          <a:bodyPr anchor="t"/>
          <a:lstStyle>
            <a:lvl1pPr algn="l">
              <a:defRPr sz="49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2560322" y="21363520"/>
            <a:ext cx="27542490" cy="11027833"/>
          </a:xfrm>
        </p:spPr>
        <p:txBody>
          <a:bodyPr anchor="b"/>
          <a:lstStyle>
            <a:lvl1pPr marL="0" indent="0">
              <a:buNone/>
              <a:defRPr sz="2400"/>
            </a:lvl1pPr>
            <a:lvl2pPr marL="558790" indent="0">
              <a:buNone/>
              <a:defRPr sz="2200"/>
            </a:lvl2pPr>
            <a:lvl3pPr marL="1117580" indent="0">
              <a:buNone/>
              <a:defRPr sz="2000"/>
            </a:lvl3pPr>
            <a:lvl4pPr marL="1676370" indent="0">
              <a:buNone/>
              <a:defRPr sz="1700"/>
            </a:lvl4pPr>
            <a:lvl5pPr marL="2235159" indent="0">
              <a:buNone/>
              <a:defRPr sz="1700"/>
            </a:lvl5pPr>
            <a:lvl6pPr marL="2793949" indent="0">
              <a:buNone/>
              <a:defRPr sz="1700"/>
            </a:lvl6pPr>
            <a:lvl7pPr marL="3352739" indent="0">
              <a:buNone/>
              <a:defRPr sz="1700"/>
            </a:lvl7pPr>
            <a:lvl8pPr marL="3911529" indent="0">
              <a:buNone/>
              <a:defRPr sz="1700"/>
            </a:lvl8pPr>
            <a:lvl9pPr marL="4470319" indent="0">
              <a:buNone/>
              <a:defRPr sz="17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7625DCC1-EDD5-4ECA-A39B-E6708A323538}"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1624967" y="11762322"/>
            <a:ext cx="14489430" cy="3326553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16297276" y="11762322"/>
            <a:ext cx="14491334" cy="3326553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EB6C2611-F4C2-43C4-B88E-7257A7C7F9D6}"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621158" y="2019301"/>
            <a:ext cx="29163644" cy="8401051"/>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1621156" y="11283953"/>
            <a:ext cx="14316074" cy="4701116"/>
          </a:xfrm>
        </p:spPr>
        <p:txBody>
          <a:bodyPr anchor="b"/>
          <a:lstStyle>
            <a:lvl1pPr marL="0" indent="0">
              <a:buNone/>
              <a:defRPr sz="2900" b="1"/>
            </a:lvl1pPr>
            <a:lvl2pPr marL="558790" indent="0">
              <a:buNone/>
              <a:defRPr sz="2400" b="1"/>
            </a:lvl2pPr>
            <a:lvl3pPr marL="1117580" indent="0">
              <a:buNone/>
              <a:defRPr sz="2200" b="1"/>
            </a:lvl3pPr>
            <a:lvl4pPr marL="1676370" indent="0">
              <a:buNone/>
              <a:defRPr sz="2000" b="1"/>
            </a:lvl4pPr>
            <a:lvl5pPr marL="2235159" indent="0">
              <a:buNone/>
              <a:defRPr sz="2000" b="1"/>
            </a:lvl5pPr>
            <a:lvl6pPr marL="2793949" indent="0">
              <a:buNone/>
              <a:defRPr sz="2000" b="1"/>
            </a:lvl6pPr>
            <a:lvl7pPr marL="3352739" indent="0">
              <a:buNone/>
              <a:defRPr sz="2000" b="1"/>
            </a:lvl7pPr>
            <a:lvl8pPr marL="3911529" indent="0">
              <a:buNone/>
              <a:defRPr sz="2000" b="1"/>
            </a:lvl8pPr>
            <a:lvl9pPr marL="4470319" indent="0">
              <a:buNone/>
              <a:defRPr sz="20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1621156" y="15985067"/>
            <a:ext cx="14316074" cy="29042784"/>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16461106" y="11283953"/>
            <a:ext cx="14323694" cy="4701116"/>
          </a:xfrm>
        </p:spPr>
        <p:txBody>
          <a:bodyPr anchor="b"/>
          <a:lstStyle>
            <a:lvl1pPr marL="0" indent="0">
              <a:buNone/>
              <a:defRPr sz="2900" b="1"/>
            </a:lvl1pPr>
            <a:lvl2pPr marL="558790" indent="0">
              <a:buNone/>
              <a:defRPr sz="2400" b="1"/>
            </a:lvl2pPr>
            <a:lvl3pPr marL="1117580" indent="0">
              <a:buNone/>
              <a:defRPr sz="2200" b="1"/>
            </a:lvl3pPr>
            <a:lvl4pPr marL="1676370" indent="0">
              <a:buNone/>
              <a:defRPr sz="2000" b="1"/>
            </a:lvl4pPr>
            <a:lvl5pPr marL="2235159" indent="0">
              <a:buNone/>
              <a:defRPr sz="2000" b="1"/>
            </a:lvl5pPr>
            <a:lvl6pPr marL="2793949" indent="0">
              <a:buNone/>
              <a:defRPr sz="2000" b="1"/>
            </a:lvl6pPr>
            <a:lvl7pPr marL="3352739" indent="0">
              <a:buNone/>
              <a:defRPr sz="2000" b="1"/>
            </a:lvl7pPr>
            <a:lvl8pPr marL="3911529" indent="0">
              <a:buNone/>
              <a:defRPr sz="2000" b="1"/>
            </a:lvl8pPr>
            <a:lvl9pPr marL="4470319" indent="0">
              <a:buNone/>
              <a:defRPr sz="20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16461106" y="15985067"/>
            <a:ext cx="14323694" cy="29042784"/>
          </a:xfrm>
        </p:spPr>
        <p:txBody>
          <a:bodyPr/>
          <a:lstStyle>
            <a:lvl1pPr>
              <a:defRPr sz="29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9C4CC07E-7641-4524-B353-C5DDA5B92309}"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22F6E61B-3127-4716-8D01-B1F44A5B841B}"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34461C04-BDDF-4937-8D3C-EC9F51A69909}"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621156" y="2006602"/>
            <a:ext cx="10660380" cy="8540751"/>
          </a:xfrm>
        </p:spPr>
        <p:txBody>
          <a:bodyPr anchor="b"/>
          <a:lstStyle>
            <a:lvl1pPr algn="l">
              <a:defRPr sz="24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12668252" y="2006601"/>
            <a:ext cx="18116550" cy="43021252"/>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1621156" y="10547352"/>
            <a:ext cx="10660380" cy="34480499"/>
          </a:xfrm>
        </p:spPr>
        <p:txBody>
          <a:bodyPr/>
          <a:lstStyle>
            <a:lvl1pPr marL="0" indent="0">
              <a:buNone/>
              <a:defRPr sz="1700"/>
            </a:lvl1pPr>
            <a:lvl2pPr marL="558790" indent="0">
              <a:buNone/>
              <a:defRPr sz="1500"/>
            </a:lvl2pPr>
            <a:lvl3pPr marL="1117580" indent="0">
              <a:buNone/>
              <a:defRPr sz="1200"/>
            </a:lvl3pPr>
            <a:lvl4pPr marL="1676370" indent="0">
              <a:buNone/>
              <a:defRPr sz="1100"/>
            </a:lvl4pPr>
            <a:lvl5pPr marL="2235159" indent="0">
              <a:buNone/>
              <a:defRPr sz="1100"/>
            </a:lvl5pPr>
            <a:lvl6pPr marL="2793949" indent="0">
              <a:buNone/>
              <a:defRPr sz="1100"/>
            </a:lvl6pPr>
            <a:lvl7pPr marL="3352739" indent="0">
              <a:buNone/>
              <a:defRPr sz="1100"/>
            </a:lvl7pPr>
            <a:lvl8pPr marL="3911529" indent="0">
              <a:buNone/>
              <a:defRPr sz="1100"/>
            </a:lvl8pPr>
            <a:lvl9pPr marL="4470319" indent="0">
              <a:buNone/>
              <a:defRPr sz="11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17F5C58A-788C-4DB7-BBB5-90FE2F78682B}"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51272" y="35284836"/>
            <a:ext cx="19442430" cy="4165599"/>
          </a:xfrm>
        </p:spPr>
        <p:txBody>
          <a:bodyPr anchor="b"/>
          <a:lstStyle>
            <a:lvl1pPr algn="l">
              <a:defRPr sz="24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6351272" y="4504269"/>
            <a:ext cx="19442430" cy="30242932"/>
          </a:xfrm>
        </p:spPr>
        <p:txBody>
          <a:bodyPr/>
          <a:lstStyle>
            <a:lvl1pPr marL="0" indent="0">
              <a:buNone/>
              <a:defRPr sz="3900"/>
            </a:lvl1pPr>
            <a:lvl2pPr marL="558790" indent="0">
              <a:buNone/>
              <a:defRPr sz="3400"/>
            </a:lvl2pPr>
            <a:lvl3pPr marL="1117580" indent="0">
              <a:buNone/>
              <a:defRPr sz="2900"/>
            </a:lvl3pPr>
            <a:lvl4pPr marL="1676370" indent="0">
              <a:buNone/>
              <a:defRPr sz="2400"/>
            </a:lvl4pPr>
            <a:lvl5pPr marL="2235159" indent="0">
              <a:buNone/>
              <a:defRPr sz="2400"/>
            </a:lvl5pPr>
            <a:lvl6pPr marL="2793949" indent="0">
              <a:buNone/>
              <a:defRPr sz="2400"/>
            </a:lvl6pPr>
            <a:lvl7pPr marL="3352739" indent="0">
              <a:buNone/>
              <a:defRPr sz="2400"/>
            </a:lvl7pPr>
            <a:lvl8pPr marL="3911529" indent="0">
              <a:buNone/>
              <a:defRPr sz="2400"/>
            </a:lvl8pPr>
            <a:lvl9pPr marL="4470319" indent="0">
              <a:buNone/>
              <a:defRPr sz="2400"/>
            </a:lvl9pPr>
          </a:lstStyle>
          <a:p>
            <a:pPr lvl="0"/>
            <a:endParaRPr lang="ko-KR" altLang="en-US" noProof="0" smtClean="0"/>
          </a:p>
        </p:txBody>
      </p:sp>
      <p:sp>
        <p:nvSpPr>
          <p:cNvPr id="4" name="텍스트 개체 틀 3"/>
          <p:cNvSpPr>
            <a:spLocks noGrp="1"/>
          </p:cNvSpPr>
          <p:nvPr>
            <p:ph type="body" sz="half" idx="2"/>
          </p:nvPr>
        </p:nvSpPr>
        <p:spPr>
          <a:xfrm>
            <a:off x="6351272" y="39450436"/>
            <a:ext cx="19442430" cy="5916084"/>
          </a:xfrm>
        </p:spPr>
        <p:txBody>
          <a:bodyPr/>
          <a:lstStyle>
            <a:lvl1pPr marL="0" indent="0">
              <a:buNone/>
              <a:defRPr sz="1700"/>
            </a:lvl1pPr>
            <a:lvl2pPr marL="558790" indent="0">
              <a:buNone/>
              <a:defRPr sz="1500"/>
            </a:lvl2pPr>
            <a:lvl3pPr marL="1117580" indent="0">
              <a:buNone/>
              <a:defRPr sz="1200"/>
            </a:lvl3pPr>
            <a:lvl4pPr marL="1676370" indent="0">
              <a:buNone/>
              <a:defRPr sz="1100"/>
            </a:lvl4pPr>
            <a:lvl5pPr marL="2235159" indent="0">
              <a:buNone/>
              <a:defRPr sz="1100"/>
            </a:lvl5pPr>
            <a:lvl6pPr marL="2793949" indent="0">
              <a:buNone/>
              <a:defRPr sz="1100"/>
            </a:lvl6pPr>
            <a:lvl7pPr marL="3352739" indent="0">
              <a:buNone/>
              <a:defRPr sz="1100"/>
            </a:lvl7pPr>
            <a:lvl8pPr marL="3911529" indent="0">
              <a:buNone/>
              <a:defRPr sz="1100"/>
            </a:lvl8pPr>
            <a:lvl9pPr marL="4470319" indent="0">
              <a:buNone/>
              <a:defRPr sz="11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863C6A77-1D3B-46B3-8FA9-B2C54E33904C}"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5601" y="2029314"/>
            <a:ext cx="29162375" cy="8390792"/>
          </a:xfrm>
          <a:prstGeom prst="rect">
            <a:avLst/>
          </a:prstGeom>
          <a:noFill/>
          <a:ln w="9525">
            <a:noFill/>
            <a:miter lim="800000"/>
            <a:headEnd/>
            <a:tailEnd/>
          </a:ln>
          <a:effectLst/>
        </p:spPr>
        <p:txBody>
          <a:bodyPr vert="horz" wrap="square" lIns="403903" tIns="201951" rIns="403903" bIns="201951" numCol="1" anchor="ctr"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1625601" y="11762154"/>
            <a:ext cx="29162375" cy="33265696"/>
          </a:xfrm>
          <a:prstGeom prst="rect">
            <a:avLst/>
          </a:prstGeom>
          <a:noFill/>
          <a:ln w="9525">
            <a:noFill/>
            <a:miter lim="800000"/>
            <a:headEnd/>
            <a:tailEnd/>
          </a:ln>
          <a:effectLst/>
        </p:spPr>
        <p:txBody>
          <a:bodyPr vert="horz" wrap="square" lIns="403903" tIns="201951" rIns="403903" bIns="201951"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44" name="Rectangle 4"/>
          <p:cNvSpPr>
            <a:spLocks noGrp="1" noChangeArrowheads="1"/>
          </p:cNvSpPr>
          <p:nvPr>
            <p:ph type="dt" sz="half" idx="2"/>
          </p:nvPr>
        </p:nvSpPr>
        <p:spPr bwMode="auto">
          <a:xfrm>
            <a:off x="1625601" y="45901464"/>
            <a:ext cx="7559675" cy="350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3903" tIns="201951" rIns="403903" bIns="201951" numCol="1" anchor="t" anchorCtr="0" compatLnSpc="1">
            <a:prstTxWarp prst="textNoShape">
              <a:avLst/>
            </a:prstTxWarp>
          </a:bodyPr>
          <a:lstStyle>
            <a:lvl1pPr defTabSz="4039585">
              <a:defRPr sz="6500"/>
            </a:lvl1pPr>
          </a:lstStyle>
          <a:p>
            <a:pPr>
              <a:defRPr/>
            </a:pPr>
            <a:endParaRPr lang="en-US" altLang="ko-KR"/>
          </a:p>
        </p:txBody>
      </p:sp>
      <p:sp>
        <p:nvSpPr>
          <p:cNvPr id="10245" name="Rectangle 5"/>
          <p:cNvSpPr>
            <a:spLocks noGrp="1" noChangeArrowheads="1"/>
          </p:cNvSpPr>
          <p:nvPr>
            <p:ph type="ftr" sz="quarter" idx="3"/>
          </p:nvPr>
        </p:nvSpPr>
        <p:spPr bwMode="auto">
          <a:xfrm>
            <a:off x="11071225" y="45901464"/>
            <a:ext cx="10261600" cy="350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3903" tIns="201951" rIns="403903" bIns="201951" numCol="1" anchor="t" anchorCtr="0" compatLnSpc="1">
            <a:prstTxWarp prst="textNoShape">
              <a:avLst/>
            </a:prstTxWarp>
          </a:bodyPr>
          <a:lstStyle>
            <a:lvl1pPr algn="ctr" defTabSz="4039585">
              <a:defRPr sz="6500"/>
            </a:lvl1pPr>
          </a:lstStyle>
          <a:p>
            <a:pPr>
              <a:defRPr/>
            </a:pPr>
            <a:endParaRPr lang="en-US" altLang="ko-KR"/>
          </a:p>
        </p:txBody>
      </p:sp>
      <p:sp>
        <p:nvSpPr>
          <p:cNvPr id="10246" name="Rectangle 6"/>
          <p:cNvSpPr>
            <a:spLocks noGrp="1" noChangeArrowheads="1"/>
          </p:cNvSpPr>
          <p:nvPr>
            <p:ph type="sldNum" sz="quarter" idx="4"/>
          </p:nvPr>
        </p:nvSpPr>
        <p:spPr bwMode="auto">
          <a:xfrm>
            <a:off x="23228301" y="45901464"/>
            <a:ext cx="7559675" cy="350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3903" tIns="201951" rIns="403903" bIns="201951" numCol="1" anchor="t" anchorCtr="0" compatLnSpc="1">
            <a:prstTxWarp prst="textNoShape">
              <a:avLst/>
            </a:prstTxWarp>
          </a:bodyPr>
          <a:lstStyle>
            <a:lvl1pPr algn="r" defTabSz="4039585">
              <a:defRPr sz="6500"/>
            </a:lvl1pPr>
          </a:lstStyle>
          <a:p>
            <a:pPr>
              <a:defRPr/>
            </a:pPr>
            <a:fld id="{1D2FE68C-A03B-4E8F-9F2F-2E8652205CA0}"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038600" rtl="0" eaLnBrk="0" fontAlgn="base" latinLnBrk="1" hangingPunct="0">
        <a:spcBef>
          <a:spcPct val="0"/>
        </a:spcBef>
        <a:spcAft>
          <a:spcPct val="0"/>
        </a:spcAft>
        <a:defRPr kumimoji="1" sz="19300">
          <a:solidFill>
            <a:schemeClr val="tx2"/>
          </a:solidFill>
          <a:latin typeface="+mj-lt"/>
          <a:ea typeface="+mj-ea"/>
          <a:cs typeface="+mj-cs"/>
        </a:defRPr>
      </a:lvl1pPr>
      <a:lvl2pPr algn="ctr" defTabSz="4038600" rtl="0" eaLnBrk="0" fontAlgn="base" latinLnBrk="1" hangingPunct="0">
        <a:spcBef>
          <a:spcPct val="0"/>
        </a:spcBef>
        <a:spcAft>
          <a:spcPct val="0"/>
        </a:spcAft>
        <a:defRPr kumimoji="1" sz="19300">
          <a:solidFill>
            <a:schemeClr val="tx2"/>
          </a:solidFill>
          <a:latin typeface="굴림" pitchFamily="50" charset="-127"/>
          <a:ea typeface="굴림" pitchFamily="50" charset="-127"/>
        </a:defRPr>
      </a:lvl2pPr>
      <a:lvl3pPr algn="ctr" defTabSz="4038600" rtl="0" eaLnBrk="0" fontAlgn="base" latinLnBrk="1" hangingPunct="0">
        <a:spcBef>
          <a:spcPct val="0"/>
        </a:spcBef>
        <a:spcAft>
          <a:spcPct val="0"/>
        </a:spcAft>
        <a:defRPr kumimoji="1" sz="19300">
          <a:solidFill>
            <a:schemeClr val="tx2"/>
          </a:solidFill>
          <a:latin typeface="굴림" pitchFamily="50" charset="-127"/>
          <a:ea typeface="굴림" pitchFamily="50" charset="-127"/>
        </a:defRPr>
      </a:lvl3pPr>
      <a:lvl4pPr algn="ctr" defTabSz="4038600" rtl="0" eaLnBrk="0" fontAlgn="base" latinLnBrk="1" hangingPunct="0">
        <a:spcBef>
          <a:spcPct val="0"/>
        </a:spcBef>
        <a:spcAft>
          <a:spcPct val="0"/>
        </a:spcAft>
        <a:defRPr kumimoji="1" sz="19300">
          <a:solidFill>
            <a:schemeClr val="tx2"/>
          </a:solidFill>
          <a:latin typeface="굴림" pitchFamily="50" charset="-127"/>
          <a:ea typeface="굴림" pitchFamily="50" charset="-127"/>
        </a:defRPr>
      </a:lvl4pPr>
      <a:lvl5pPr algn="ctr" defTabSz="4038600" rtl="0" eaLnBrk="0" fontAlgn="base" latinLnBrk="1" hangingPunct="0">
        <a:spcBef>
          <a:spcPct val="0"/>
        </a:spcBef>
        <a:spcAft>
          <a:spcPct val="0"/>
        </a:spcAft>
        <a:defRPr kumimoji="1" sz="19300">
          <a:solidFill>
            <a:schemeClr val="tx2"/>
          </a:solidFill>
          <a:latin typeface="굴림" pitchFamily="50" charset="-127"/>
          <a:ea typeface="굴림" pitchFamily="50" charset="-127"/>
        </a:defRPr>
      </a:lvl5pPr>
      <a:lvl6pPr marL="558790" algn="ctr" defTabSz="4039585" rtl="0" fontAlgn="base" latinLnBrk="1">
        <a:spcBef>
          <a:spcPct val="0"/>
        </a:spcBef>
        <a:spcAft>
          <a:spcPct val="0"/>
        </a:spcAft>
        <a:defRPr kumimoji="1" sz="19300">
          <a:solidFill>
            <a:schemeClr val="tx2"/>
          </a:solidFill>
          <a:latin typeface="굴림" pitchFamily="50" charset="-127"/>
          <a:ea typeface="굴림" pitchFamily="50" charset="-127"/>
        </a:defRPr>
      </a:lvl6pPr>
      <a:lvl7pPr marL="1117580" algn="ctr" defTabSz="4039585" rtl="0" fontAlgn="base" latinLnBrk="1">
        <a:spcBef>
          <a:spcPct val="0"/>
        </a:spcBef>
        <a:spcAft>
          <a:spcPct val="0"/>
        </a:spcAft>
        <a:defRPr kumimoji="1" sz="19300">
          <a:solidFill>
            <a:schemeClr val="tx2"/>
          </a:solidFill>
          <a:latin typeface="굴림" pitchFamily="50" charset="-127"/>
          <a:ea typeface="굴림" pitchFamily="50" charset="-127"/>
        </a:defRPr>
      </a:lvl7pPr>
      <a:lvl8pPr marL="1676370" algn="ctr" defTabSz="4039585" rtl="0" fontAlgn="base" latinLnBrk="1">
        <a:spcBef>
          <a:spcPct val="0"/>
        </a:spcBef>
        <a:spcAft>
          <a:spcPct val="0"/>
        </a:spcAft>
        <a:defRPr kumimoji="1" sz="19300">
          <a:solidFill>
            <a:schemeClr val="tx2"/>
          </a:solidFill>
          <a:latin typeface="굴림" pitchFamily="50" charset="-127"/>
          <a:ea typeface="굴림" pitchFamily="50" charset="-127"/>
        </a:defRPr>
      </a:lvl8pPr>
      <a:lvl9pPr marL="2235159" algn="ctr" defTabSz="4039585" rtl="0" fontAlgn="base" latinLnBrk="1">
        <a:spcBef>
          <a:spcPct val="0"/>
        </a:spcBef>
        <a:spcAft>
          <a:spcPct val="0"/>
        </a:spcAft>
        <a:defRPr kumimoji="1" sz="19300">
          <a:solidFill>
            <a:schemeClr val="tx2"/>
          </a:solidFill>
          <a:latin typeface="굴림" pitchFamily="50" charset="-127"/>
          <a:ea typeface="굴림" pitchFamily="50" charset="-127"/>
        </a:defRPr>
      </a:lvl9pPr>
    </p:titleStyle>
    <p:bodyStyle>
      <a:lvl1pPr marL="1516063" indent="-1516063" algn="l" defTabSz="4038600" rtl="0" eaLnBrk="0" fontAlgn="base" latinLnBrk="1" hangingPunct="0">
        <a:spcBef>
          <a:spcPct val="20000"/>
        </a:spcBef>
        <a:spcAft>
          <a:spcPct val="0"/>
        </a:spcAft>
        <a:buChar char="•"/>
        <a:defRPr kumimoji="1" sz="14300">
          <a:solidFill>
            <a:schemeClr val="tx1"/>
          </a:solidFill>
          <a:latin typeface="+mn-lt"/>
          <a:ea typeface="+mn-ea"/>
          <a:cs typeface="+mn-cs"/>
        </a:defRPr>
      </a:lvl1pPr>
      <a:lvl2pPr marL="3284538" indent="-1263650" algn="l" defTabSz="4038600" rtl="0" eaLnBrk="0" fontAlgn="base" latinLnBrk="1" hangingPunct="0">
        <a:spcBef>
          <a:spcPct val="20000"/>
        </a:spcBef>
        <a:spcAft>
          <a:spcPct val="0"/>
        </a:spcAft>
        <a:buChar char="–"/>
        <a:defRPr kumimoji="1" sz="12300">
          <a:solidFill>
            <a:schemeClr val="tx1"/>
          </a:solidFill>
          <a:latin typeface="+mn-lt"/>
          <a:ea typeface="+mn-ea"/>
        </a:defRPr>
      </a:lvl2pPr>
      <a:lvl3pPr marL="5043488" indent="-1004888" algn="l" defTabSz="4038600" rtl="0" eaLnBrk="0" fontAlgn="base" latinLnBrk="1" hangingPunct="0">
        <a:spcBef>
          <a:spcPct val="20000"/>
        </a:spcBef>
        <a:spcAft>
          <a:spcPct val="0"/>
        </a:spcAft>
        <a:buChar char="•"/>
        <a:defRPr kumimoji="1" sz="10400">
          <a:solidFill>
            <a:schemeClr val="tx1"/>
          </a:solidFill>
          <a:latin typeface="+mn-lt"/>
          <a:ea typeface="+mn-ea"/>
        </a:defRPr>
      </a:lvl3pPr>
      <a:lvl4pPr marL="7064375" indent="-1004888" algn="l" defTabSz="4038600" rtl="0" eaLnBrk="0" fontAlgn="base" latinLnBrk="1" hangingPunct="0">
        <a:spcBef>
          <a:spcPct val="20000"/>
        </a:spcBef>
        <a:spcAft>
          <a:spcPct val="0"/>
        </a:spcAft>
        <a:buChar char="–"/>
        <a:defRPr kumimoji="1" sz="8900">
          <a:solidFill>
            <a:schemeClr val="tx1"/>
          </a:solidFill>
          <a:latin typeface="+mn-lt"/>
          <a:ea typeface="+mn-ea"/>
        </a:defRPr>
      </a:lvl4pPr>
      <a:lvl5pPr marL="9083675" indent="-1006475" algn="l" defTabSz="4038600" rtl="0" eaLnBrk="0" fontAlgn="base" latinLnBrk="1" hangingPunct="0">
        <a:spcBef>
          <a:spcPct val="20000"/>
        </a:spcBef>
        <a:spcAft>
          <a:spcPct val="0"/>
        </a:spcAft>
        <a:buChar char="»"/>
        <a:defRPr kumimoji="1" sz="8900">
          <a:solidFill>
            <a:schemeClr val="tx1"/>
          </a:solidFill>
          <a:latin typeface="+mn-lt"/>
          <a:ea typeface="+mn-ea"/>
        </a:defRPr>
      </a:lvl5pPr>
      <a:lvl6pPr marL="9643005" indent="-1006986" algn="l" defTabSz="4039585" rtl="0" fontAlgn="base" latinLnBrk="1">
        <a:spcBef>
          <a:spcPct val="20000"/>
        </a:spcBef>
        <a:spcAft>
          <a:spcPct val="0"/>
        </a:spcAft>
        <a:buChar char="»"/>
        <a:defRPr kumimoji="1" sz="8900">
          <a:solidFill>
            <a:schemeClr val="tx1"/>
          </a:solidFill>
          <a:latin typeface="+mn-lt"/>
          <a:ea typeface="+mn-ea"/>
        </a:defRPr>
      </a:lvl6pPr>
      <a:lvl7pPr marL="10201795" indent="-1006986" algn="l" defTabSz="4039585" rtl="0" fontAlgn="base" latinLnBrk="1">
        <a:spcBef>
          <a:spcPct val="20000"/>
        </a:spcBef>
        <a:spcAft>
          <a:spcPct val="0"/>
        </a:spcAft>
        <a:buChar char="»"/>
        <a:defRPr kumimoji="1" sz="8900">
          <a:solidFill>
            <a:schemeClr val="tx1"/>
          </a:solidFill>
          <a:latin typeface="+mn-lt"/>
          <a:ea typeface="+mn-ea"/>
        </a:defRPr>
      </a:lvl7pPr>
      <a:lvl8pPr marL="10760585" indent="-1006986" algn="l" defTabSz="4039585" rtl="0" fontAlgn="base" latinLnBrk="1">
        <a:spcBef>
          <a:spcPct val="20000"/>
        </a:spcBef>
        <a:spcAft>
          <a:spcPct val="0"/>
        </a:spcAft>
        <a:buChar char="»"/>
        <a:defRPr kumimoji="1" sz="8900">
          <a:solidFill>
            <a:schemeClr val="tx1"/>
          </a:solidFill>
          <a:latin typeface="+mn-lt"/>
          <a:ea typeface="+mn-ea"/>
        </a:defRPr>
      </a:lvl8pPr>
      <a:lvl9pPr marL="11319375" indent="-1006986" algn="l" defTabSz="4039585" rtl="0" fontAlgn="base" latinLnBrk="1">
        <a:spcBef>
          <a:spcPct val="20000"/>
        </a:spcBef>
        <a:spcAft>
          <a:spcPct val="0"/>
        </a:spcAft>
        <a:buChar char="»"/>
        <a:defRPr kumimoji="1" sz="8900">
          <a:solidFill>
            <a:schemeClr val="tx1"/>
          </a:solidFill>
          <a:latin typeface="+mn-lt"/>
          <a:ea typeface="+mn-ea"/>
        </a:defRPr>
      </a:lvl9pPr>
    </p:bodyStyle>
    <p:otherStyle>
      <a:defPPr>
        <a:defRPr lang="ko-KR"/>
      </a:defPPr>
      <a:lvl1pPr marL="0" algn="l" defTabSz="1117580" rtl="0" eaLnBrk="1" latinLnBrk="1" hangingPunct="1">
        <a:defRPr sz="2200" kern="1200">
          <a:solidFill>
            <a:schemeClr val="tx1"/>
          </a:solidFill>
          <a:latin typeface="+mn-lt"/>
          <a:ea typeface="+mn-ea"/>
          <a:cs typeface="+mn-cs"/>
        </a:defRPr>
      </a:lvl1pPr>
      <a:lvl2pPr marL="558790" algn="l" defTabSz="1117580" rtl="0" eaLnBrk="1" latinLnBrk="1" hangingPunct="1">
        <a:defRPr sz="2200" kern="1200">
          <a:solidFill>
            <a:schemeClr val="tx1"/>
          </a:solidFill>
          <a:latin typeface="+mn-lt"/>
          <a:ea typeface="+mn-ea"/>
          <a:cs typeface="+mn-cs"/>
        </a:defRPr>
      </a:lvl2pPr>
      <a:lvl3pPr marL="1117580" algn="l" defTabSz="1117580" rtl="0" eaLnBrk="1" latinLnBrk="1" hangingPunct="1">
        <a:defRPr sz="2200" kern="1200">
          <a:solidFill>
            <a:schemeClr val="tx1"/>
          </a:solidFill>
          <a:latin typeface="+mn-lt"/>
          <a:ea typeface="+mn-ea"/>
          <a:cs typeface="+mn-cs"/>
        </a:defRPr>
      </a:lvl3pPr>
      <a:lvl4pPr marL="1676370" algn="l" defTabSz="1117580" rtl="0" eaLnBrk="1" latinLnBrk="1" hangingPunct="1">
        <a:defRPr sz="2200" kern="1200">
          <a:solidFill>
            <a:schemeClr val="tx1"/>
          </a:solidFill>
          <a:latin typeface="+mn-lt"/>
          <a:ea typeface="+mn-ea"/>
          <a:cs typeface="+mn-cs"/>
        </a:defRPr>
      </a:lvl4pPr>
      <a:lvl5pPr marL="2235159" algn="l" defTabSz="1117580" rtl="0" eaLnBrk="1" latinLnBrk="1" hangingPunct="1">
        <a:defRPr sz="2200" kern="1200">
          <a:solidFill>
            <a:schemeClr val="tx1"/>
          </a:solidFill>
          <a:latin typeface="+mn-lt"/>
          <a:ea typeface="+mn-ea"/>
          <a:cs typeface="+mn-cs"/>
        </a:defRPr>
      </a:lvl5pPr>
      <a:lvl6pPr marL="2793949" algn="l" defTabSz="1117580" rtl="0" eaLnBrk="1" latinLnBrk="1" hangingPunct="1">
        <a:defRPr sz="2200" kern="1200">
          <a:solidFill>
            <a:schemeClr val="tx1"/>
          </a:solidFill>
          <a:latin typeface="+mn-lt"/>
          <a:ea typeface="+mn-ea"/>
          <a:cs typeface="+mn-cs"/>
        </a:defRPr>
      </a:lvl6pPr>
      <a:lvl7pPr marL="3352739" algn="l" defTabSz="1117580" rtl="0" eaLnBrk="1" latinLnBrk="1" hangingPunct="1">
        <a:defRPr sz="2200" kern="1200">
          <a:solidFill>
            <a:schemeClr val="tx1"/>
          </a:solidFill>
          <a:latin typeface="+mn-lt"/>
          <a:ea typeface="+mn-ea"/>
          <a:cs typeface="+mn-cs"/>
        </a:defRPr>
      </a:lvl7pPr>
      <a:lvl8pPr marL="3911529" algn="l" defTabSz="1117580" rtl="0" eaLnBrk="1" latinLnBrk="1" hangingPunct="1">
        <a:defRPr sz="2200" kern="1200">
          <a:solidFill>
            <a:schemeClr val="tx1"/>
          </a:solidFill>
          <a:latin typeface="+mn-lt"/>
          <a:ea typeface="+mn-ea"/>
          <a:cs typeface="+mn-cs"/>
        </a:defRPr>
      </a:lvl8pPr>
      <a:lvl9pPr marL="4470319" algn="l" defTabSz="1117580" rtl="0" eaLnBrk="1" latinLnBrk="1"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32404050" cy="6631256"/>
          </a:xfrm>
          <a:gradFill rotWithShape="1">
            <a:gsLst>
              <a:gs pos="0">
                <a:srgbClr val="000080">
                  <a:gamma/>
                  <a:shade val="46275"/>
                  <a:invGamma/>
                </a:srgbClr>
              </a:gs>
              <a:gs pos="50000">
                <a:srgbClr val="000080">
                  <a:alpha val="73000"/>
                </a:srgbClr>
              </a:gs>
              <a:gs pos="100000">
                <a:srgbClr val="000080">
                  <a:gamma/>
                  <a:shade val="46275"/>
                  <a:invGamma/>
                </a:srgbClr>
              </a:gs>
            </a:gsLst>
            <a:lin ang="540000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039585" eaLnBrk="1" hangingPunct="1">
              <a:defRPr/>
            </a:pPr>
            <a:r>
              <a:rPr lang="en-US" altLang="ko-KR" sz="6400" b="1" smtClean="0">
                <a:solidFill>
                  <a:schemeClr val="bg1"/>
                </a:solidFill>
                <a:effectLst>
                  <a:outerShdw blurRad="38100" dist="38100" dir="2700000" algn="tl">
                    <a:srgbClr val="000000"/>
                  </a:outerShdw>
                </a:effectLst>
                <a:latin typeface="휴먼매직체" pitchFamily="18" charset="-127"/>
                <a:ea typeface="휴먼매직체" pitchFamily="18" charset="-127"/>
              </a:rPr>
              <a:t>              Biomarkers to Appraise Protein-energy wasting (PEW) and</a:t>
            </a:r>
            <a:br>
              <a:rPr lang="en-US" altLang="ko-KR" sz="6400" b="1" smtClean="0">
                <a:solidFill>
                  <a:schemeClr val="bg1"/>
                </a:solidFill>
                <a:effectLst>
                  <a:outerShdw blurRad="38100" dist="38100" dir="2700000" algn="tl">
                    <a:srgbClr val="000000"/>
                  </a:outerShdw>
                </a:effectLst>
                <a:latin typeface="휴먼매직체" pitchFamily="18" charset="-127"/>
                <a:ea typeface="휴먼매직체" pitchFamily="18" charset="-127"/>
              </a:rPr>
            </a:br>
            <a:r>
              <a:rPr lang="en-US" altLang="ko-KR" sz="6400" b="1" smtClean="0">
                <a:solidFill>
                  <a:schemeClr val="bg1"/>
                </a:solidFill>
                <a:effectLst>
                  <a:outerShdw blurRad="38100" dist="38100" dir="2700000" algn="tl">
                    <a:srgbClr val="000000"/>
                  </a:outerShdw>
                </a:effectLst>
                <a:latin typeface="휴먼매직체" pitchFamily="18" charset="-127"/>
                <a:ea typeface="휴먼매직체" pitchFamily="18" charset="-127"/>
              </a:rPr>
              <a:t>                  Association of Inflammation and PEW in Maintenance Hemodialysis</a:t>
            </a:r>
            <a:r>
              <a:rPr lang="en-US" altLang="ko-KR" sz="8800" b="1" smtClean="0">
                <a:solidFill>
                  <a:schemeClr val="bg1"/>
                </a:solidFill>
                <a:effectLst>
                  <a:outerShdw blurRad="38100" dist="38100" dir="2700000" algn="tl">
                    <a:srgbClr val="000000"/>
                  </a:outerShdw>
                </a:effectLst>
                <a:latin typeface="휴먼매직체" pitchFamily="18" charset="-127"/>
                <a:ea typeface="휴먼매직체" pitchFamily="18" charset="-127"/>
              </a:rPr>
              <a:t/>
            </a:r>
            <a:br>
              <a:rPr lang="en-US" altLang="ko-KR" sz="8800" b="1" smtClean="0">
                <a:solidFill>
                  <a:schemeClr val="bg1"/>
                </a:solidFill>
                <a:effectLst>
                  <a:outerShdw blurRad="38100" dist="38100" dir="2700000" algn="tl">
                    <a:srgbClr val="000000"/>
                  </a:outerShdw>
                </a:effectLst>
                <a:latin typeface="휴먼매직체" pitchFamily="18" charset="-127"/>
                <a:ea typeface="휴먼매직체" pitchFamily="18" charset="-127"/>
              </a:rPr>
            </a:br>
            <a:r>
              <a:rPr lang="ko-KR" altLang="en-US" sz="8100" b="1" smtClean="0">
                <a:solidFill>
                  <a:schemeClr val="bg1"/>
                </a:solidFill>
                <a:effectLst>
                  <a:outerShdw blurRad="38100" dist="38100" dir="2700000" algn="tl">
                    <a:srgbClr val="000000"/>
                  </a:outerShdw>
                </a:effectLst>
                <a:latin typeface="휴먼매직체" pitchFamily="18" charset="-127"/>
                <a:ea typeface="휴먼매직체" pitchFamily="18" charset="-127"/>
              </a:rPr>
              <a:t>             </a:t>
            </a:r>
            <a:r>
              <a:rPr lang="en-US" altLang="ko-KR" sz="4800" b="1" smtClean="0">
                <a:solidFill>
                  <a:schemeClr val="accent1"/>
                </a:solidFill>
                <a:latin typeface="MD이솝체" pitchFamily="18" charset="-127"/>
                <a:ea typeface="MD이솝체" pitchFamily="18" charset="-127"/>
              </a:rPr>
              <a:t>Wan Soo Lee, </a:t>
            </a:r>
            <a:r>
              <a:rPr lang="en-US" altLang="ko-KR" sz="4800" b="1">
                <a:solidFill>
                  <a:schemeClr val="accent1"/>
                </a:solidFill>
                <a:latin typeface="MD이솝체" pitchFamily="18" charset="-127"/>
                <a:ea typeface="MD이솝체" pitchFamily="18" charset="-127"/>
              </a:rPr>
              <a:t>M.D., </a:t>
            </a:r>
            <a:r>
              <a:rPr lang="en-US" altLang="ko-KR" sz="4800" b="1" smtClean="0">
                <a:solidFill>
                  <a:schemeClr val="accent1"/>
                </a:solidFill>
                <a:latin typeface="MD이솝체" pitchFamily="18" charset="-127"/>
                <a:ea typeface="MD이솝체" pitchFamily="18" charset="-127"/>
              </a:rPr>
              <a:t>Jong Hoon Chung, M.D</a:t>
            </a:r>
            <a:r>
              <a:rPr lang="en-US" altLang="ko-KR" sz="4800" b="1">
                <a:solidFill>
                  <a:schemeClr val="accent1"/>
                </a:solidFill>
                <a:latin typeface="MD이솝체" pitchFamily="18" charset="-127"/>
                <a:ea typeface="MD이솝체" pitchFamily="18" charset="-127"/>
              </a:rPr>
              <a:t>., Hyun Lee Kim, M.D</a:t>
            </a:r>
            <a:r>
              <a:rPr lang="en-US" altLang="ko-KR" sz="4800" b="1" smtClean="0">
                <a:solidFill>
                  <a:schemeClr val="accent1"/>
                </a:solidFill>
                <a:latin typeface="MD이솝체" pitchFamily="18" charset="-127"/>
                <a:ea typeface="MD이솝체" pitchFamily="18" charset="-127"/>
              </a:rPr>
              <a:t>.,Byung Chul Shin, M.D</a:t>
            </a:r>
            <a:r>
              <a:rPr lang="en-US" altLang="ko-KR" sz="4800" b="1">
                <a:solidFill>
                  <a:schemeClr val="accent1"/>
                </a:solidFill>
                <a:latin typeface="MD이솝체" pitchFamily="18" charset="-127"/>
                <a:ea typeface="MD이솝체" pitchFamily="18" charset="-127"/>
              </a:rPr>
              <a:t>.</a:t>
            </a:r>
            <a:r>
              <a:rPr lang="ko-KR" altLang="en-US" sz="4800" b="1" smtClean="0">
                <a:solidFill>
                  <a:schemeClr val="accent1"/>
                </a:solidFill>
                <a:latin typeface="MD이솝체" pitchFamily="18" charset="-127"/>
                <a:ea typeface="MD이솝체" pitchFamily="18" charset="-127"/>
              </a:rPr>
              <a:t/>
            </a:r>
            <a:br>
              <a:rPr lang="ko-KR" altLang="en-US" sz="4800" b="1" smtClean="0">
                <a:solidFill>
                  <a:schemeClr val="accent1"/>
                </a:solidFill>
                <a:latin typeface="MD이솝체" pitchFamily="18" charset="-127"/>
                <a:ea typeface="MD이솝체" pitchFamily="18" charset="-127"/>
              </a:rPr>
            </a:br>
            <a:r>
              <a:rPr lang="ko-KR" altLang="en-US" sz="4800" b="1" smtClean="0">
                <a:solidFill>
                  <a:schemeClr val="accent1"/>
                </a:solidFill>
                <a:latin typeface="MD이솝체" pitchFamily="18" charset="-127"/>
                <a:ea typeface="MD이솝체" pitchFamily="18" charset="-127"/>
              </a:rPr>
              <a:t>                </a:t>
            </a:r>
            <a:r>
              <a:rPr lang="ko-KR" altLang="en-US" sz="4400" b="1" smtClean="0">
                <a:solidFill>
                  <a:schemeClr val="accent1"/>
                </a:solidFill>
                <a:latin typeface="MD이솝체" pitchFamily="18" charset="-127"/>
                <a:ea typeface="MD이솝체" pitchFamily="18" charset="-127"/>
              </a:rPr>
              <a:t>  </a:t>
            </a:r>
            <a:r>
              <a:rPr lang="ko-KR" altLang="en-US" sz="4600" b="1" smtClean="0">
                <a:solidFill>
                  <a:schemeClr val="accent1"/>
                </a:solidFill>
                <a:latin typeface="MD이솝체" pitchFamily="18" charset="-127"/>
                <a:ea typeface="MD이솝체" pitchFamily="18" charset="-127"/>
              </a:rPr>
              <a:t> </a:t>
            </a:r>
            <a:r>
              <a:rPr lang="en-US" altLang="ko-KR" sz="4600" b="1" smtClean="0">
                <a:solidFill>
                  <a:schemeClr val="accent1"/>
                </a:solidFill>
                <a:latin typeface="MD이솝체" pitchFamily="18" charset="-127"/>
                <a:ea typeface="MD이솝체" pitchFamily="18" charset="-127"/>
              </a:rPr>
              <a:t>Division </a:t>
            </a:r>
            <a:r>
              <a:rPr lang="en-US" altLang="ko-KR" sz="4600" b="1">
                <a:solidFill>
                  <a:schemeClr val="accent1"/>
                </a:solidFill>
                <a:latin typeface="MD이솝체" pitchFamily="18" charset="-127"/>
                <a:ea typeface="MD이솝체" pitchFamily="18" charset="-127"/>
              </a:rPr>
              <a:t>of Nephrology, Department of Internal </a:t>
            </a:r>
            <a:r>
              <a:rPr lang="en-US" altLang="ko-KR" sz="4600" b="1" smtClean="0">
                <a:solidFill>
                  <a:schemeClr val="accent1"/>
                </a:solidFill>
                <a:latin typeface="MD이솝체" pitchFamily="18" charset="-127"/>
                <a:ea typeface="MD이솝체" pitchFamily="18" charset="-127"/>
              </a:rPr>
              <a:t>Medicine, </a:t>
            </a:r>
            <a:r>
              <a:rPr lang="en-US" altLang="ko-KR" sz="4600" b="1">
                <a:solidFill>
                  <a:schemeClr val="accent1"/>
                </a:solidFill>
                <a:latin typeface="MD이솝체" pitchFamily="18" charset="-127"/>
                <a:ea typeface="MD이솝체" pitchFamily="18" charset="-127"/>
              </a:rPr>
              <a:t>Chosun University </a:t>
            </a:r>
            <a:r>
              <a:rPr lang="en-US" altLang="ko-KR" sz="4600" b="1" smtClean="0">
                <a:solidFill>
                  <a:schemeClr val="accent1"/>
                </a:solidFill>
                <a:latin typeface="MD이솝체" pitchFamily="18" charset="-127"/>
                <a:ea typeface="MD이솝체" pitchFamily="18" charset="-127"/>
              </a:rPr>
              <a:t>Hospital</a:t>
            </a:r>
            <a:endParaRPr lang="ko-KR" altLang="en-US" sz="4600" b="1" dirty="0" smtClean="0">
              <a:solidFill>
                <a:schemeClr val="accent1"/>
              </a:solidFill>
              <a:latin typeface="MD이솝체" pitchFamily="18" charset="-127"/>
              <a:ea typeface="MD이솝체" pitchFamily="18" charset="-127"/>
            </a:endParaRPr>
          </a:p>
        </p:txBody>
      </p:sp>
      <p:sp>
        <p:nvSpPr>
          <p:cNvPr id="2053" name="Text Box 4"/>
          <p:cNvSpPr txBox="1">
            <a:spLocks noChangeArrowheads="1"/>
          </p:cNvSpPr>
          <p:nvPr/>
        </p:nvSpPr>
        <p:spPr bwMode="auto">
          <a:xfrm>
            <a:off x="15656513" y="17234633"/>
            <a:ext cx="2031412" cy="1983154"/>
          </a:xfrm>
          <a:prstGeom prst="rect">
            <a:avLst/>
          </a:prstGeom>
          <a:noFill/>
          <a:ln w="9525">
            <a:noFill/>
            <a:miter lim="800000"/>
            <a:headEnd/>
            <a:tailEnd/>
          </a:ln>
          <a:effectLst/>
        </p:spPr>
        <p:txBody>
          <a:bodyPr vert="eaVert" lIns="403903" tIns="201951" rIns="403903" bIns="201951">
            <a:spAutoFit/>
          </a:bodyPr>
          <a:lstStyle/>
          <a:p>
            <a:pPr defTabSz="3305175"/>
            <a:endParaRPr lang="ko-KR" altLang="ko-KR" sz="7900"/>
          </a:p>
        </p:txBody>
      </p:sp>
      <p:sp>
        <p:nvSpPr>
          <p:cNvPr id="2054" name="Rectangle 5"/>
          <p:cNvSpPr>
            <a:spLocks noChangeArrowheads="1"/>
          </p:cNvSpPr>
          <p:nvPr/>
        </p:nvSpPr>
        <p:spPr bwMode="auto">
          <a:xfrm>
            <a:off x="1009651" y="6399190"/>
            <a:ext cx="14087475" cy="7455930"/>
          </a:xfrm>
          <a:prstGeom prst="rect">
            <a:avLst/>
          </a:prstGeom>
          <a:noFill/>
          <a:ln w="9525">
            <a:noFill/>
            <a:miter lim="800000"/>
            <a:headEnd/>
            <a:tailEnd/>
          </a:ln>
          <a:effectLst/>
        </p:spPr>
        <p:txBody>
          <a:bodyPr lIns="403903" tIns="201951" rIns="403903" bIns="201951" anchor="ctr">
            <a:spAutoFit/>
          </a:bodyPr>
          <a:lstStyle/>
          <a:p>
            <a:pPr defTabSz="4038600"/>
            <a:r>
              <a:rPr lang="en-US" altLang="ko-KR" sz="5400" b="1" dirty="0" smtClean="0">
                <a:solidFill>
                  <a:schemeClr val="accent2"/>
                </a:solidFill>
                <a:latin typeface="휴먼옛체" pitchFamily="18" charset="-127"/>
                <a:ea typeface="휴먼옛체" pitchFamily="18" charset="-127"/>
              </a:rPr>
              <a:t>Purpose</a:t>
            </a:r>
            <a:br>
              <a:rPr lang="en-US" altLang="ko-KR" sz="5400" b="1" dirty="0" smtClean="0">
                <a:solidFill>
                  <a:schemeClr val="accent2"/>
                </a:solidFill>
                <a:latin typeface="휴먼옛체" pitchFamily="18" charset="-127"/>
                <a:ea typeface="휴먼옛체" pitchFamily="18" charset="-127"/>
              </a:rPr>
            </a:br>
            <a:endParaRPr lang="en-US" altLang="ko-KR" sz="500" b="1" dirty="0">
              <a:latin typeface="휴먼옛체" pitchFamily="18" charset="-127"/>
              <a:ea typeface="휴먼옛체" pitchFamily="18" charset="-127"/>
            </a:endParaRPr>
          </a:p>
          <a:p>
            <a:pPr marL="571500" indent="-571500" defTabSz="4038600">
              <a:lnSpc>
                <a:spcPct val="120000"/>
              </a:lnSpc>
              <a:buClr>
                <a:srgbClr val="FF0000"/>
              </a:buClr>
              <a:buFont typeface="Wingdings" pitchFamily="2" charset="2"/>
              <a:buChar char="v"/>
            </a:pPr>
            <a:r>
              <a:rPr lang="en-US" altLang="ko-KR" sz="4000" b="1" dirty="0">
                <a:latin typeface="MD이솝체" pitchFamily="18" charset="-127"/>
                <a:ea typeface="MD이솝체" pitchFamily="18" charset="-127"/>
              </a:rPr>
              <a:t> Protein-energy wasting (PEW) contribute significantly to the increased cardiovascular mortality among dialysis patients. However, there is no isolated marker capable of assessing the nutritional status of patients with chronic kidney disease. </a:t>
            </a:r>
          </a:p>
          <a:p>
            <a:pPr marL="571500" indent="-571500" defTabSz="4038600">
              <a:lnSpc>
                <a:spcPct val="120000"/>
              </a:lnSpc>
              <a:buClr>
                <a:srgbClr val="FF0000"/>
              </a:buClr>
              <a:buFont typeface="Wingdings" pitchFamily="2" charset="2"/>
              <a:buChar char="v"/>
            </a:pPr>
            <a:r>
              <a:rPr lang="en-US" altLang="ko-KR" sz="4000" b="1" dirty="0" smtClean="0">
                <a:latin typeface="MD이솝체" pitchFamily="18" charset="-127"/>
                <a:ea typeface="MD이솝체" pitchFamily="18" charset="-127"/>
              </a:rPr>
              <a:t>We </a:t>
            </a:r>
            <a:r>
              <a:rPr lang="en-US" altLang="ko-KR" sz="4000" b="1" dirty="0">
                <a:latin typeface="MD이솝체" pitchFamily="18" charset="-127"/>
                <a:ea typeface="MD이솝체" pitchFamily="18" charset="-127"/>
              </a:rPr>
              <a:t>investigated several parameters to appraise PEW and association of inflammation and PEW in maintenance hemodialysis patients</a:t>
            </a:r>
            <a:r>
              <a:rPr lang="en-US" altLang="ko-KR" sz="4000" b="1" dirty="0" smtClean="0">
                <a:latin typeface="MD이솝체" pitchFamily="18" charset="-127"/>
                <a:ea typeface="MD이솝체" pitchFamily="18" charset="-127"/>
              </a:rPr>
              <a:t>.</a:t>
            </a:r>
            <a:endParaRPr lang="en-US" altLang="ko-KR" sz="3600" b="1" dirty="0">
              <a:latin typeface="MD이솝체" pitchFamily="18" charset="-127"/>
              <a:ea typeface="MD이솝체" pitchFamily="18" charset="-127"/>
            </a:endParaRPr>
          </a:p>
        </p:txBody>
      </p:sp>
      <p:sp>
        <p:nvSpPr>
          <p:cNvPr id="2055" name="Rectangle 163"/>
          <p:cNvSpPr>
            <a:spLocks noChangeArrowheads="1"/>
          </p:cNvSpPr>
          <p:nvPr/>
        </p:nvSpPr>
        <p:spPr bwMode="auto">
          <a:xfrm>
            <a:off x="1" y="-741228"/>
            <a:ext cx="225763" cy="1482455"/>
          </a:xfrm>
          <a:prstGeom prst="rect">
            <a:avLst/>
          </a:prstGeom>
          <a:noFill/>
          <a:ln w="9525">
            <a:noFill/>
            <a:miter lim="800000"/>
            <a:headEnd/>
            <a:tailEnd/>
          </a:ln>
          <a:effectLst/>
        </p:spPr>
        <p:txBody>
          <a:bodyPr wrap="none" lIns="111758" tIns="55879" rIns="111758" bIns="55879" anchor="ctr">
            <a:spAutoFit/>
          </a:bodyPr>
          <a:lstStyle/>
          <a:p>
            <a:endParaRPr lang="ko-KR" altLang="en-US"/>
          </a:p>
        </p:txBody>
      </p:sp>
      <p:pic>
        <p:nvPicPr>
          <p:cNvPr id="2056" name="_x31634864" descr="EMB00000c145e68"/>
          <p:cNvPicPr>
            <a:picLocks noChangeAspect="1" noChangeArrowheads="1"/>
          </p:cNvPicPr>
          <p:nvPr/>
        </p:nvPicPr>
        <p:blipFill>
          <a:blip r:embed="rId2" cstate="print"/>
          <a:srcRect t="6714" r="81389" b="4117"/>
          <a:stretch>
            <a:fillRect/>
          </a:stretch>
        </p:blipFill>
        <p:spPr bwMode="auto">
          <a:xfrm>
            <a:off x="633095" y="576414"/>
            <a:ext cx="4623714" cy="5617424"/>
          </a:xfrm>
          <a:prstGeom prst="rect">
            <a:avLst/>
          </a:prstGeom>
          <a:noFill/>
          <a:ln w="9525">
            <a:noFill/>
            <a:miter lim="800000"/>
            <a:headEnd/>
            <a:tailEnd/>
          </a:ln>
        </p:spPr>
      </p:pic>
      <p:sp>
        <p:nvSpPr>
          <p:cNvPr id="2057" name="Rectangle 237"/>
          <p:cNvSpPr>
            <a:spLocks noChangeArrowheads="1"/>
          </p:cNvSpPr>
          <p:nvPr/>
        </p:nvSpPr>
        <p:spPr bwMode="auto">
          <a:xfrm>
            <a:off x="12750800" y="24098739"/>
            <a:ext cx="32404050" cy="1482455"/>
          </a:xfrm>
          <a:prstGeom prst="rect">
            <a:avLst/>
          </a:prstGeom>
          <a:noFill/>
          <a:ln w="9525">
            <a:noFill/>
            <a:miter lim="800000"/>
            <a:headEnd/>
            <a:tailEnd/>
          </a:ln>
          <a:effectLst/>
        </p:spPr>
        <p:txBody>
          <a:bodyPr lIns="111758" tIns="55879" rIns="111758" bIns="55879">
            <a:spAutoFit/>
          </a:bodyPr>
          <a:lstStyle/>
          <a:p>
            <a:endParaRPr lang="ko-KR" altLang="en-US"/>
          </a:p>
        </p:txBody>
      </p:sp>
      <p:sp>
        <p:nvSpPr>
          <p:cNvPr id="2058" name="Rectangle 5"/>
          <p:cNvSpPr>
            <a:spLocks noChangeArrowheads="1"/>
          </p:cNvSpPr>
          <p:nvPr/>
        </p:nvSpPr>
        <p:spPr bwMode="auto">
          <a:xfrm>
            <a:off x="1009651" y="13532918"/>
            <a:ext cx="14087475" cy="10256696"/>
          </a:xfrm>
          <a:prstGeom prst="rect">
            <a:avLst/>
          </a:prstGeom>
          <a:noFill/>
          <a:ln w="9525">
            <a:noFill/>
            <a:miter lim="800000"/>
            <a:headEnd/>
            <a:tailEnd/>
          </a:ln>
          <a:effectLst/>
        </p:spPr>
        <p:txBody>
          <a:bodyPr lIns="403903" tIns="201951" rIns="403903" bIns="201951" anchor="ctr">
            <a:spAutoFit/>
          </a:bodyPr>
          <a:lstStyle/>
          <a:p>
            <a:pPr defTabSz="4038600"/>
            <a:r>
              <a:rPr lang="en-US" altLang="ko-KR" sz="5400" b="1" dirty="0">
                <a:solidFill>
                  <a:schemeClr val="accent2"/>
                </a:solidFill>
                <a:latin typeface="휴먼옛체" pitchFamily="18" charset="-127"/>
                <a:ea typeface="휴먼옛체" pitchFamily="18" charset="-127"/>
              </a:rPr>
              <a:t>METHODS</a:t>
            </a:r>
            <a:r>
              <a:rPr lang="en-US" altLang="ko-KR" sz="5400" b="1" dirty="0" smtClean="0">
                <a:solidFill>
                  <a:schemeClr val="accent2"/>
                </a:solidFill>
                <a:latin typeface="휴먼옛체" pitchFamily="18" charset="-127"/>
                <a:ea typeface="휴먼옛체" pitchFamily="18" charset="-127"/>
              </a:rPr>
              <a:t>:</a:t>
            </a:r>
            <a:br>
              <a:rPr lang="en-US" altLang="ko-KR" sz="5400" b="1" dirty="0" smtClean="0">
                <a:solidFill>
                  <a:schemeClr val="accent2"/>
                </a:solidFill>
                <a:latin typeface="휴먼옛체" pitchFamily="18" charset="-127"/>
                <a:ea typeface="휴먼옛체" pitchFamily="18" charset="-127"/>
              </a:rPr>
            </a:br>
            <a:r>
              <a:rPr lang="en-US" altLang="ko-KR" sz="500" b="1" dirty="0" smtClean="0">
                <a:solidFill>
                  <a:schemeClr val="accent2"/>
                </a:solidFill>
                <a:latin typeface="휴먼옛체" pitchFamily="18" charset="-127"/>
                <a:ea typeface="휴먼옛체" pitchFamily="18" charset="-127"/>
              </a:rPr>
              <a:t/>
            </a:r>
            <a:br>
              <a:rPr lang="en-US" altLang="ko-KR" sz="500" b="1" dirty="0" smtClean="0">
                <a:solidFill>
                  <a:schemeClr val="accent2"/>
                </a:solidFill>
                <a:latin typeface="휴먼옛체" pitchFamily="18" charset="-127"/>
                <a:ea typeface="휴먼옛체" pitchFamily="18" charset="-127"/>
              </a:rPr>
            </a:br>
            <a:endParaRPr lang="en-US" altLang="ko-KR" sz="500" b="1" dirty="0">
              <a:latin typeface="휴먼옛체" pitchFamily="18" charset="-127"/>
              <a:ea typeface="휴먼옛체" pitchFamily="18" charset="-127"/>
            </a:endParaRPr>
          </a:p>
          <a:p>
            <a:pPr defTabSz="4038600">
              <a:lnSpc>
                <a:spcPct val="120000"/>
              </a:lnSpc>
              <a:buClr>
                <a:srgbClr val="FF0000"/>
              </a:buClr>
              <a:buFont typeface="Wingdings" pitchFamily="2" charset="2"/>
              <a:buChar char="v"/>
            </a:pPr>
            <a:r>
              <a:rPr lang="en-US" altLang="ko-KR" sz="4000" b="1" dirty="0">
                <a:latin typeface="MD이솝체" pitchFamily="18" charset="-127"/>
                <a:ea typeface="MD이솝체" pitchFamily="18" charset="-127"/>
              </a:rPr>
              <a:t> Sixty patients were enrolled in this cross-sectional study. The nutritional status of the patients were divided three groups according to Subjective global assessment. </a:t>
            </a:r>
            <a:r>
              <a:rPr lang="en-US" altLang="ko-KR" sz="4000" b="1" dirty="0" smtClean="0">
                <a:latin typeface="MD이솝체" pitchFamily="18" charset="-127"/>
                <a:ea typeface="MD이솝체" pitchFamily="18" charset="-127"/>
              </a:rPr>
              <a:t/>
            </a:r>
            <a:br>
              <a:rPr lang="en-US" altLang="ko-KR" sz="4000" b="1" dirty="0" smtClean="0">
                <a:latin typeface="MD이솝체" pitchFamily="18" charset="-127"/>
                <a:ea typeface="MD이솝체" pitchFamily="18" charset="-127"/>
              </a:rPr>
            </a:br>
            <a:r>
              <a:rPr lang="en-US" altLang="ko-KR" sz="4000" b="1" dirty="0" smtClean="0">
                <a:latin typeface="MD이솝체" pitchFamily="18" charset="-127"/>
                <a:ea typeface="MD이솝체" pitchFamily="18" charset="-127"/>
              </a:rPr>
              <a:t>1</a:t>
            </a:r>
            <a:r>
              <a:rPr lang="en-US" altLang="ko-KR" sz="4000" b="1" dirty="0">
                <a:latin typeface="MD이솝체" pitchFamily="18" charset="-127"/>
                <a:ea typeface="MD이솝체" pitchFamily="18" charset="-127"/>
              </a:rPr>
              <a:t>) Severe malnutrition (SGA 1 to 3</a:t>
            </a:r>
            <a:r>
              <a:rPr lang="en-US" altLang="ko-KR" sz="4000" b="1" dirty="0" smtClean="0">
                <a:latin typeface="MD이솝체" pitchFamily="18" charset="-127"/>
                <a:ea typeface="MD이솝체" pitchFamily="18" charset="-127"/>
              </a:rPr>
              <a:t>)</a:t>
            </a:r>
            <a:br>
              <a:rPr lang="en-US" altLang="ko-KR" sz="4000" b="1" dirty="0" smtClean="0">
                <a:latin typeface="MD이솝체" pitchFamily="18" charset="-127"/>
                <a:ea typeface="MD이솝체" pitchFamily="18" charset="-127"/>
              </a:rPr>
            </a:br>
            <a:r>
              <a:rPr lang="en-US" altLang="ko-KR" sz="4000" b="1" dirty="0" smtClean="0">
                <a:latin typeface="MD이솝체" pitchFamily="18" charset="-127"/>
                <a:ea typeface="MD이솝체" pitchFamily="18" charset="-127"/>
              </a:rPr>
              <a:t>2</a:t>
            </a:r>
            <a:r>
              <a:rPr lang="en-US" altLang="ko-KR" sz="4000" b="1" dirty="0">
                <a:latin typeface="MD이솝체" pitchFamily="18" charset="-127"/>
                <a:ea typeface="MD이솝체" pitchFamily="18" charset="-127"/>
              </a:rPr>
              <a:t>) Mild to moderate malnutrition (SGA 4 to 5</a:t>
            </a:r>
            <a:r>
              <a:rPr lang="en-US" altLang="ko-KR" sz="4000" b="1" dirty="0" smtClean="0">
                <a:latin typeface="MD이솝체" pitchFamily="18" charset="-127"/>
                <a:ea typeface="MD이솝체" pitchFamily="18" charset="-127"/>
              </a:rPr>
              <a:t>)</a:t>
            </a:r>
            <a:br>
              <a:rPr lang="en-US" altLang="ko-KR" sz="4000" b="1" dirty="0" smtClean="0">
                <a:latin typeface="MD이솝체" pitchFamily="18" charset="-127"/>
                <a:ea typeface="MD이솝체" pitchFamily="18" charset="-127"/>
              </a:rPr>
            </a:br>
            <a:r>
              <a:rPr lang="en-US" altLang="ko-KR" sz="4000" b="1" dirty="0" smtClean="0">
                <a:latin typeface="MD이솝체" pitchFamily="18" charset="-127"/>
                <a:ea typeface="MD이솝체" pitchFamily="18" charset="-127"/>
              </a:rPr>
              <a:t>3</a:t>
            </a:r>
            <a:r>
              <a:rPr lang="en-US" altLang="ko-KR" sz="4000" b="1" dirty="0">
                <a:latin typeface="MD이솝체" pitchFamily="18" charset="-127"/>
                <a:ea typeface="MD이솝체" pitchFamily="18" charset="-127"/>
              </a:rPr>
              <a:t>) Well nutrition (SGA 6 to 7). </a:t>
            </a:r>
            <a:endParaRPr lang="en-US" altLang="ko-KR" sz="4000" b="1" dirty="0" smtClean="0">
              <a:latin typeface="MD이솝체" pitchFamily="18" charset="-127"/>
              <a:ea typeface="MD이솝체" pitchFamily="18" charset="-127"/>
            </a:endParaRPr>
          </a:p>
          <a:p>
            <a:pPr defTabSz="4038600">
              <a:lnSpc>
                <a:spcPct val="120000"/>
              </a:lnSpc>
              <a:buClr>
                <a:srgbClr val="FF0000"/>
              </a:buClr>
              <a:buFont typeface="Wingdings" pitchFamily="2" charset="2"/>
              <a:buChar char="v"/>
            </a:pPr>
            <a:r>
              <a:rPr lang="en-US" altLang="ko-KR" sz="4000" b="1" dirty="0">
                <a:latin typeface="MD이솝체" pitchFamily="18" charset="-127"/>
                <a:ea typeface="MD이솝체" pitchFamily="18" charset="-127"/>
              </a:rPr>
              <a:t> </a:t>
            </a:r>
            <a:r>
              <a:rPr lang="en-US" altLang="ko-KR" sz="4000" b="1" dirty="0" smtClean="0">
                <a:latin typeface="MD이솝체" pitchFamily="18" charset="-127"/>
                <a:ea typeface="MD이솝체" pitchFamily="18" charset="-127"/>
              </a:rPr>
              <a:t>We </a:t>
            </a:r>
            <a:r>
              <a:rPr lang="en-US" altLang="ko-KR" sz="4000" b="1" dirty="0">
                <a:latin typeface="MD이솝체" pitchFamily="18" charset="-127"/>
                <a:ea typeface="MD이솝체" pitchFamily="18" charset="-127"/>
              </a:rPr>
              <a:t>also simultaneously checked inflammatory markers, nutritional markers, and performed an anthropometric measurements. The presence of interaction between the inflammation , cardiovascular disease and PEW was examined</a:t>
            </a:r>
            <a:r>
              <a:rPr lang="en-US" altLang="ko-KR" sz="4000" b="1" dirty="0" smtClean="0">
                <a:latin typeface="MD이솝체" pitchFamily="18" charset="-127"/>
                <a:ea typeface="MD이솝체" pitchFamily="18" charset="-127"/>
              </a:rPr>
              <a:t>.</a:t>
            </a:r>
            <a:endParaRPr lang="en-US" altLang="ko-KR" sz="4000" b="1" dirty="0">
              <a:latin typeface="MD이솝체" pitchFamily="18" charset="-127"/>
              <a:ea typeface="MD이솝체" pitchFamily="18" charset="-127"/>
            </a:endParaRPr>
          </a:p>
        </p:txBody>
      </p:sp>
      <p:sp>
        <p:nvSpPr>
          <p:cNvPr id="2059" name="Rectangle 5"/>
          <p:cNvSpPr>
            <a:spLocks noChangeArrowheads="1"/>
          </p:cNvSpPr>
          <p:nvPr/>
        </p:nvSpPr>
        <p:spPr bwMode="auto">
          <a:xfrm>
            <a:off x="17092215" y="42878012"/>
            <a:ext cx="14087475" cy="7455930"/>
          </a:xfrm>
          <a:prstGeom prst="rect">
            <a:avLst/>
          </a:prstGeom>
          <a:noFill/>
          <a:ln w="9525">
            <a:noFill/>
            <a:miter lim="800000"/>
            <a:headEnd/>
            <a:tailEnd/>
          </a:ln>
          <a:effectLst/>
        </p:spPr>
        <p:txBody>
          <a:bodyPr lIns="403903" tIns="201951" rIns="403903" bIns="201951" anchor="ctr">
            <a:spAutoFit/>
          </a:bodyPr>
          <a:lstStyle/>
          <a:p>
            <a:pPr defTabSz="4038600"/>
            <a:r>
              <a:rPr lang="en-US" altLang="ko-KR" sz="5400" b="1" dirty="0">
                <a:solidFill>
                  <a:schemeClr val="accent2"/>
                </a:solidFill>
                <a:latin typeface="휴먼옛체" pitchFamily="18" charset="-127"/>
                <a:ea typeface="휴먼옛체" pitchFamily="18" charset="-127"/>
              </a:rPr>
              <a:t>CONCULUSION:</a:t>
            </a:r>
            <a:br>
              <a:rPr lang="en-US" altLang="ko-KR" sz="5400" b="1" dirty="0">
                <a:solidFill>
                  <a:schemeClr val="accent2"/>
                </a:solidFill>
                <a:latin typeface="휴먼옛체" pitchFamily="18" charset="-127"/>
                <a:ea typeface="휴먼옛체" pitchFamily="18" charset="-127"/>
              </a:rPr>
            </a:br>
            <a:endParaRPr lang="en-US" altLang="ko-KR" sz="2000" b="1" dirty="0">
              <a:latin typeface="휴먼옛체" pitchFamily="18" charset="-127"/>
              <a:ea typeface="휴먼옛체" pitchFamily="18" charset="-127"/>
            </a:endParaRPr>
          </a:p>
          <a:p>
            <a:pPr defTabSz="4038600">
              <a:lnSpc>
                <a:spcPct val="120000"/>
              </a:lnSpc>
              <a:buClr>
                <a:srgbClr val="FF0000"/>
              </a:buClr>
              <a:buFont typeface="Wingdings" pitchFamily="2" charset="2"/>
              <a:buChar char="v"/>
            </a:pPr>
            <a:r>
              <a:rPr lang="en-US" altLang="ko-KR" sz="4000" b="1" dirty="0">
                <a:latin typeface="MD이솝체" pitchFamily="18" charset="-127"/>
                <a:ea typeface="MD이솝체" pitchFamily="18" charset="-127"/>
              </a:rPr>
              <a:t> SGA is a simple and inexpensive method in clinical practice, detected the patients with PEW.</a:t>
            </a:r>
          </a:p>
          <a:p>
            <a:pPr defTabSz="4038600">
              <a:lnSpc>
                <a:spcPct val="120000"/>
              </a:lnSpc>
              <a:buClr>
                <a:srgbClr val="FF0000"/>
              </a:buClr>
              <a:buFont typeface="Wingdings" pitchFamily="2" charset="2"/>
              <a:buChar char="v"/>
            </a:pPr>
            <a:r>
              <a:rPr lang="en-US" altLang="ko-KR" sz="4000" b="1" dirty="0" smtClean="0">
                <a:latin typeface="MD이솝체" pitchFamily="18" charset="-127"/>
                <a:ea typeface="MD이솝체" pitchFamily="18" charset="-127"/>
              </a:rPr>
              <a:t> </a:t>
            </a:r>
            <a:r>
              <a:rPr lang="en-US" altLang="ko-KR" sz="4000" b="1" dirty="0" smtClean="0">
                <a:latin typeface="MD이솝체" pitchFamily="18" charset="-127"/>
                <a:ea typeface="MD이솝체" pitchFamily="18" charset="-127"/>
              </a:rPr>
              <a:t>Serum </a:t>
            </a:r>
            <a:r>
              <a:rPr lang="en-US" altLang="ko-KR" sz="4000" b="1" dirty="0">
                <a:latin typeface="MD이솝체" pitchFamily="18" charset="-127"/>
                <a:ea typeface="MD이솝체" pitchFamily="18" charset="-127"/>
              </a:rPr>
              <a:t>C-reactive protein is a strong predictor of malnutrition and inflammation in hemodialysis population. </a:t>
            </a:r>
            <a:endParaRPr lang="en-US" altLang="ko-KR" sz="4000" b="1" dirty="0" smtClean="0">
              <a:latin typeface="MD이솝체" pitchFamily="18" charset="-127"/>
              <a:ea typeface="MD이솝체" pitchFamily="18" charset="-127"/>
            </a:endParaRPr>
          </a:p>
          <a:p>
            <a:pPr defTabSz="4038600">
              <a:lnSpc>
                <a:spcPct val="120000"/>
              </a:lnSpc>
              <a:buClr>
                <a:srgbClr val="FF0000"/>
              </a:buClr>
              <a:buFont typeface="Wingdings" pitchFamily="2" charset="2"/>
              <a:buChar char="v"/>
            </a:pPr>
            <a:r>
              <a:rPr lang="en-US" altLang="ko-KR" sz="4000" b="1" dirty="0">
                <a:latin typeface="MD이솝체" pitchFamily="18" charset="-127"/>
                <a:ea typeface="MD이솝체" pitchFamily="18" charset="-127"/>
              </a:rPr>
              <a:t> </a:t>
            </a:r>
            <a:r>
              <a:rPr lang="en-US" altLang="ko-KR" sz="4000" b="1" dirty="0" smtClean="0">
                <a:latin typeface="MD이솝체" pitchFamily="18" charset="-127"/>
                <a:ea typeface="MD이솝체" pitchFamily="18" charset="-127"/>
              </a:rPr>
              <a:t>The </a:t>
            </a:r>
            <a:r>
              <a:rPr lang="en-US" altLang="ko-KR" sz="4000" b="1" dirty="0">
                <a:latin typeface="MD이솝체" pitchFamily="18" charset="-127"/>
                <a:ea typeface="MD이솝체" pitchFamily="18" charset="-127"/>
              </a:rPr>
              <a:t>sensitivity can be increased by associating serum albumin with other nutritional and anthropometry markers to correctly evaluate the nutritional status of hemodialysis patients. </a:t>
            </a:r>
            <a:endParaRPr lang="en-US" altLang="ko-KR" sz="4000" b="1" dirty="0" smtClean="0">
              <a:latin typeface="MD이솝체" pitchFamily="18" charset="-127"/>
              <a:ea typeface="MD이솝체" pitchFamily="18" charset="-127"/>
            </a:endParaRPr>
          </a:p>
        </p:txBody>
      </p:sp>
      <p:sp>
        <p:nvSpPr>
          <p:cNvPr id="2060" name="Rectangle 5"/>
          <p:cNvSpPr>
            <a:spLocks noChangeArrowheads="1"/>
          </p:cNvSpPr>
          <p:nvPr/>
        </p:nvSpPr>
        <p:spPr bwMode="auto">
          <a:xfrm>
            <a:off x="1034430" y="23618974"/>
            <a:ext cx="14087475" cy="1331176"/>
          </a:xfrm>
          <a:prstGeom prst="rect">
            <a:avLst/>
          </a:prstGeom>
          <a:noFill/>
          <a:ln w="9525">
            <a:noFill/>
            <a:miter lim="800000"/>
            <a:headEnd/>
            <a:tailEnd/>
          </a:ln>
          <a:effectLst/>
        </p:spPr>
        <p:txBody>
          <a:bodyPr lIns="403903" tIns="201951" rIns="403903" bIns="201951" anchor="ctr">
            <a:spAutoFit/>
          </a:bodyPr>
          <a:lstStyle/>
          <a:p>
            <a:pPr defTabSz="4038600"/>
            <a:r>
              <a:rPr lang="en-US" altLang="ko-KR" sz="6000" b="1" dirty="0">
                <a:solidFill>
                  <a:schemeClr val="accent2"/>
                </a:solidFill>
                <a:latin typeface="휴먼옛체" pitchFamily="18" charset="-127"/>
                <a:ea typeface="휴먼옛체" pitchFamily="18" charset="-127"/>
              </a:rPr>
              <a:t>RESULTS</a:t>
            </a:r>
            <a:r>
              <a:rPr lang="en-US" altLang="ko-KR" sz="6000" b="1" dirty="0" smtClean="0">
                <a:solidFill>
                  <a:schemeClr val="accent2"/>
                </a:solidFill>
                <a:latin typeface="휴먼옛체" pitchFamily="18" charset="-127"/>
                <a:ea typeface="휴먼옛체" pitchFamily="18" charset="-127"/>
              </a:rPr>
              <a:t>:</a:t>
            </a:r>
            <a:endParaRPr lang="en-US" altLang="ko-KR" sz="4400" b="1" dirty="0">
              <a:latin typeface="MD이솝체" pitchFamily="18" charset="-127"/>
              <a:ea typeface="MD이솝체" pitchFamily="18" charset="-127"/>
            </a:endParaRPr>
          </a:p>
        </p:txBody>
      </p:sp>
      <p:sp>
        <p:nvSpPr>
          <p:cNvPr id="17" name="TextBox 16"/>
          <p:cNvSpPr txBox="1"/>
          <p:nvPr/>
        </p:nvSpPr>
        <p:spPr>
          <a:xfrm>
            <a:off x="1282901" y="25059134"/>
            <a:ext cx="14373611" cy="707886"/>
          </a:xfrm>
          <a:prstGeom prst="rect">
            <a:avLst/>
          </a:prstGeom>
          <a:noFill/>
        </p:spPr>
        <p:txBody>
          <a:bodyPr wrap="square" rtlCol="0">
            <a:spAutoFit/>
          </a:bodyPr>
          <a:lstStyle/>
          <a:p>
            <a:pPr>
              <a:buClr>
                <a:srgbClr val="FF0000"/>
              </a:buClr>
              <a:buFont typeface="Wingdings" pitchFamily="2" charset="2"/>
              <a:buChar char="v"/>
            </a:pPr>
            <a:r>
              <a:rPr lang="en-US" altLang="ko-KR" sz="4000" b="1" dirty="0" smtClean="0">
                <a:latin typeface="휴먼옛체" pitchFamily="18" charset="-127"/>
                <a:ea typeface="MD이솝체"/>
                <a:cs typeface="Times New Roman" pitchFamily="18" charset="0"/>
              </a:rPr>
              <a:t> Characteristics of patients undergoing maintenance HD</a:t>
            </a:r>
            <a:endParaRPr lang="ko-KR" altLang="en-US" sz="4000" b="1" dirty="0">
              <a:latin typeface="휴먼옛체" pitchFamily="18" charset="-127"/>
              <a:ea typeface="MD이솝체"/>
              <a:cs typeface="Times New Roman" pitchFamily="18" charset="0"/>
            </a:endParaRPr>
          </a:p>
        </p:txBody>
      </p:sp>
      <p:sp>
        <p:nvSpPr>
          <p:cNvPr id="18" name="TextBox 17"/>
          <p:cNvSpPr txBox="1"/>
          <p:nvPr/>
        </p:nvSpPr>
        <p:spPr>
          <a:xfrm>
            <a:off x="1296369" y="35500294"/>
            <a:ext cx="15553728" cy="1323439"/>
          </a:xfrm>
          <a:prstGeom prst="rect">
            <a:avLst/>
          </a:prstGeom>
          <a:noFill/>
        </p:spPr>
        <p:txBody>
          <a:bodyPr wrap="square" rtlCol="0">
            <a:spAutoFit/>
          </a:bodyPr>
          <a:lstStyle/>
          <a:p>
            <a:pPr>
              <a:buClr>
                <a:srgbClr val="FF0000"/>
              </a:buClr>
              <a:buFont typeface="Wingdings" pitchFamily="2" charset="2"/>
              <a:buChar char="v"/>
            </a:pPr>
            <a:r>
              <a:rPr lang="en-US" altLang="ko-KR" sz="4000" b="1" smtClean="0">
                <a:latin typeface="휴먼옛체" pitchFamily="18" charset="-127"/>
                <a:ea typeface="휴먼옛체" pitchFamily="18" charset="-127"/>
                <a:cs typeface="Times New Roman" pitchFamily="18" charset="0"/>
              </a:rPr>
              <a:t> Comparisons </a:t>
            </a:r>
            <a:r>
              <a:rPr lang="en-US" altLang="ko-KR" sz="4000" b="1">
                <a:latin typeface="휴먼옛체" pitchFamily="18" charset="-127"/>
                <a:ea typeface="휴먼옛체" pitchFamily="18" charset="-127"/>
                <a:cs typeface="Times New Roman" pitchFamily="18" charset="0"/>
              </a:rPr>
              <a:t>of anthropometric parameters in 60 ESRD patients in MHD with SGA</a:t>
            </a:r>
            <a:endParaRPr lang="ko-KR" altLang="en-US" sz="4000" b="1" dirty="0">
              <a:latin typeface="휴먼옛체" pitchFamily="18" charset="-127"/>
              <a:ea typeface="휴먼옛체" pitchFamily="18" charset="-127"/>
              <a:cs typeface="Times New Roman" pitchFamily="18" charset="0"/>
            </a:endParaRPr>
          </a:p>
        </p:txBody>
      </p:sp>
      <p:sp>
        <p:nvSpPr>
          <p:cNvPr id="20" name="Rectangle 5"/>
          <p:cNvSpPr>
            <a:spLocks noChangeArrowheads="1"/>
          </p:cNvSpPr>
          <p:nvPr/>
        </p:nvSpPr>
        <p:spPr bwMode="auto">
          <a:xfrm>
            <a:off x="23402824" y="13305618"/>
            <a:ext cx="7848873" cy="1014616"/>
          </a:xfrm>
          <a:prstGeom prst="rect">
            <a:avLst/>
          </a:prstGeom>
          <a:noFill/>
          <a:ln w="9525">
            <a:noFill/>
            <a:miter lim="800000"/>
            <a:headEnd/>
            <a:tailEnd/>
          </a:ln>
          <a:effectLst/>
        </p:spPr>
        <p:txBody>
          <a:bodyPr wrap="square" lIns="403903" tIns="201951" rIns="403903" bIns="201951" anchor="ctr">
            <a:spAutoFit/>
          </a:bodyPr>
          <a:lstStyle/>
          <a:p>
            <a:pPr defTabSz="4038600">
              <a:lnSpc>
                <a:spcPct val="120000"/>
              </a:lnSpc>
              <a:buClr>
                <a:srgbClr val="FF0000"/>
              </a:buClr>
              <a:buFont typeface="Wingdings" pitchFamily="2" charset="2"/>
              <a:buChar char="v"/>
            </a:pPr>
            <a:endParaRPr lang="en-US" altLang="ko-KR" sz="3600" b="1" dirty="0">
              <a:latin typeface="Times New Roman" pitchFamily="18" charset="0"/>
              <a:ea typeface="MD이솝체"/>
              <a:cs typeface="Times New Roman" pitchFamily="18" charset="0"/>
            </a:endParaRPr>
          </a:p>
        </p:txBody>
      </p:sp>
      <p:pic>
        <p:nvPicPr>
          <p:cNvPr id="1026" name="Picture 2" descr="C:\Users\kidney education\Desktop\사본 -K-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21" y="26067246"/>
            <a:ext cx="15121680" cy="91450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idney education\Desktop\사본 -K-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95" y="37012462"/>
            <a:ext cx="15023069" cy="1339383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656165" y="7273158"/>
            <a:ext cx="15595532" cy="1323439"/>
          </a:xfrm>
          <a:prstGeom prst="rect">
            <a:avLst/>
          </a:prstGeom>
          <a:noFill/>
        </p:spPr>
        <p:txBody>
          <a:bodyPr wrap="square" rtlCol="0">
            <a:spAutoFit/>
          </a:bodyPr>
          <a:lstStyle/>
          <a:p>
            <a:pPr>
              <a:buClr>
                <a:srgbClr val="FF0000"/>
              </a:buClr>
              <a:buFont typeface="Wingdings" pitchFamily="2" charset="2"/>
              <a:buChar char="v"/>
            </a:pPr>
            <a:r>
              <a:rPr lang="en-US" altLang="ko-KR" sz="4000" b="1" smtClean="0">
                <a:latin typeface="휴먼옛체" pitchFamily="18" charset="-127"/>
                <a:ea typeface="MD이솝체"/>
                <a:cs typeface="Times New Roman" pitchFamily="18" charset="0"/>
              </a:rPr>
              <a:t> Comparisons </a:t>
            </a:r>
            <a:r>
              <a:rPr lang="en-US" altLang="ko-KR" sz="4000" b="1">
                <a:latin typeface="휴먼옛체" pitchFamily="18" charset="-127"/>
                <a:ea typeface="MD이솝체"/>
                <a:cs typeface="Times New Roman" pitchFamily="18" charset="0"/>
              </a:rPr>
              <a:t>of laboratory parameters in 60 ESRD patients in MHD with SGA</a:t>
            </a:r>
            <a:endParaRPr lang="ko-KR" altLang="en-US" sz="4000" b="1" dirty="0">
              <a:latin typeface="휴먼옛체" pitchFamily="18" charset="-127"/>
              <a:ea typeface="MD이솝체"/>
              <a:cs typeface="Times New Roman" pitchFamily="18" charset="0"/>
            </a:endParaRPr>
          </a:p>
        </p:txBody>
      </p:sp>
      <p:pic>
        <p:nvPicPr>
          <p:cNvPr id="1028" name="Picture 4" descr="C:\Users\kidney education\Desktop\사본 -K-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6164" y="8596597"/>
            <a:ext cx="16747885" cy="882968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5656165" y="17726512"/>
            <a:ext cx="15595532" cy="707886"/>
          </a:xfrm>
          <a:prstGeom prst="rect">
            <a:avLst/>
          </a:prstGeom>
          <a:noFill/>
        </p:spPr>
        <p:txBody>
          <a:bodyPr wrap="square" rtlCol="0">
            <a:spAutoFit/>
          </a:bodyPr>
          <a:lstStyle/>
          <a:p>
            <a:pPr>
              <a:buClr>
                <a:srgbClr val="FF0000"/>
              </a:buClr>
              <a:buFont typeface="Wingdings" pitchFamily="2" charset="2"/>
              <a:buChar char="v"/>
            </a:pPr>
            <a:r>
              <a:rPr lang="en-US" altLang="ko-KR" sz="4000" b="1" dirty="0" smtClean="0">
                <a:latin typeface="휴먼옛체" pitchFamily="18" charset="-127"/>
                <a:ea typeface="MD이솝체"/>
                <a:cs typeface="Times New Roman" pitchFamily="18" charset="0"/>
              </a:rPr>
              <a:t> Data </a:t>
            </a:r>
            <a:r>
              <a:rPr lang="en-US" altLang="ko-KR" sz="4000" b="1" dirty="0">
                <a:latin typeface="휴먼옛체" pitchFamily="18" charset="-127"/>
                <a:ea typeface="MD이솝체"/>
                <a:cs typeface="Times New Roman" pitchFamily="18" charset="0"/>
              </a:rPr>
              <a:t>show Pearson's correlation coefficient</a:t>
            </a:r>
            <a:endParaRPr lang="ko-KR" altLang="en-US" sz="4000" b="1" dirty="0">
              <a:latin typeface="휴먼옛체" pitchFamily="18" charset="-127"/>
              <a:ea typeface="MD이솝체"/>
              <a:cs typeface="Times New Roman" pitchFamily="18" charset="0"/>
            </a:endParaRPr>
          </a:p>
        </p:txBody>
      </p:sp>
      <p:pic>
        <p:nvPicPr>
          <p:cNvPr id="1029" name="Picture 5" descr="C:\Users\kidney education\Desktop\사본 -K-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001" y="18764249"/>
            <a:ext cx="16129792" cy="73029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656165" y="26499294"/>
            <a:ext cx="15595532" cy="1323439"/>
          </a:xfrm>
          <a:prstGeom prst="rect">
            <a:avLst/>
          </a:prstGeom>
          <a:noFill/>
        </p:spPr>
        <p:txBody>
          <a:bodyPr wrap="square" rtlCol="0">
            <a:spAutoFit/>
          </a:bodyPr>
          <a:lstStyle/>
          <a:p>
            <a:pPr>
              <a:buClr>
                <a:srgbClr val="FF0000"/>
              </a:buClr>
              <a:buFont typeface="Wingdings" pitchFamily="2" charset="2"/>
              <a:buChar char="v"/>
            </a:pPr>
            <a:r>
              <a:rPr lang="en-US" altLang="ko-KR" sz="4000" b="1" dirty="0" smtClean="0">
                <a:latin typeface="휴먼옛체" pitchFamily="18" charset="-127"/>
                <a:ea typeface="MD이솝체"/>
                <a:cs typeface="Times New Roman" pitchFamily="18" charset="0"/>
              </a:rPr>
              <a:t>Figure. </a:t>
            </a:r>
            <a:r>
              <a:rPr lang="en-US" altLang="ko-KR" sz="4000" b="1" dirty="0">
                <a:latin typeface="휴먼옛체" pitchFamily="18" charset="-127"/>
                <a:ea typeface="MD이솝체"/>
                <a:cs typeface="Times New Roman" pitchFamily="18" charset="0"/>
              </a:rPr>
              <a:t>Association between C-reactive protein and other </a:t>
            </a:r>
            <a:r>
              <a:rPr lang="en-US" altLang="ko-KR" sz="4000" b="1" dirty="0" smtClean="0">
                <a:latin typeface="휴먼옛체" pitchFamily="18" charset="-127"/>
                <a:ea typeface="MD이솝체"/>
                <a:cs typeface="Times New Roman" pitchFamily="18" charset="0"/>
              </a:rPr>
              <a:t>parameter</a:t>
            </a:r>
            <a:endParaRPr lang="ko-KR" altLang="en-US" sz="4000" b="1" dirty="0">
              <a:latin typeface="휴먼옛체" pitchFamily="18" charset="-127"/>
              <a:ea typeface="MD이솝체"/>
              <a:cs typeface="Times New Roman" pitchFamily="18" charset="0"/>
            </a:endParaRPr>
          </a:p>
        </p:txBody>
      </p:sp>
      <p:pic>
        <p:nvPicPr>
          <p:cNvPr id="2" name="Picture 2" descr="C:\Users\Med\Desktop\ScreenHunter_07 May. 15 12.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26161" y="27945481"/>
            <a:ext cx="13203732" cy="4962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Med\Desktop\ScreenHunter_08 May. 15 12.4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26161" y="32885458"/>
            <a:ext cx="13197011" cy="4991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Med\Desktop\ScreenHunter_09 May. 15 12.4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26161" y="37737700"/>
            <a:ext cx="6448027"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03638" rtl="0" eaLnBrk="1" fontAlgn="base" latinLnBrk="1" hangingPunct="1">
          <a:lnSpc>
            <a:spcPct val="100000"/>
          </a:lnSpc>
          <a:spcBef>
            <a:spcPct val="0"/>
          </a:spcBef>
          <a:spcAft>
            <a:spcPct val="0"/>
          </a:spcAft>
          <a:buClrTx/>
          <a:buSzTx/>
          <a:buFontTx/>
          <a:buNone/>
          <a:tabLst/>
          <a:defRPr kumimoji="1" lang="ko-KR" altLang="en-US" sz="73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03638" rtl="0" eaLnBrk="1" fontAlgn="base" latinLnBrk="1" hangingPunct="1">
          <a:lnSpc>
            <a:spcPct val="100000"/>
          </a:lnSpc>
          <a:spcBef>
            <a:spcPct val="0"/>
          </a:spcBef>
          <a:spcAft>
            <a:spcPct val="0"/>
          </a:spcAft>
          <a:buClrTx/>
          <a:buSzTx/>
          <a:buFontTx/>
          <a:buNone/>
          <a:tabLst/>
          <a:defRPr kumimoji="1" lang="ko-KR" altLang="en-US" sz="73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65</Words>
  <Application>Microsoft Office PowerPoint</Application>
  <PresentationFormat>사용자 지정</PresentationFormat>
  <Paragraphs>17</Paragraphs>
  <Slides>1</Slides>
  <Notes>0</Notes>
  <HiddenSlides>0</HiddenSlides>
  <MMClips>0</MMClips>
  <ScaleCrop>false</ScaleCrop>
  <HeadingPairs>
    <vt:vector size="4" baseType="variant">
      <vt:variant>
        <vt:lpstr>테마</vt:lpstr>
      </vt:variant>
      <vt:variant>
        <vt:i4>1</vt:i4>
      </vt:variant>
      <vt:variant>
        <vt:lpstr>슬라이드 제목</vt:lpstr>
      </vt:variant>
      <vt:variant>
        <vt:i4>1</vt:i4>
      </vt:variant>
    </vt:vector>
  </HeadingPairs>
  <TitlesOfParts>
    <vt:vector size="2" baseType="lpstr">
      <vt:lpstr>1_기본 디자인</vt:lpstr>
      <vt:lpstr>              Biomarkers to Appraise Protein-energy wasting (PEW) and                   Association of Inflammation and PEW in Maintenance Hemodialysis              Wan Soo Lee, M.D., Jong Hoon Chung, M.D., Hyun Lee Kim, M.D.,Byung Chul Shin, M.D.                    Division of Nephrology, Department of Internal Medicine, Chosun University Hospital</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of amicrobial pustulosis of the folds in the patient  with Sjogren disease  .*Bong-Koo Kang, M.D., Hyun-Jin Kim, M.D., Hyun-Sook Kim, M.D., Wan-Uk Kim, M.D.   Department of Internal Medicine  The Catholic University of Korea College of Medicine, Seoul, Korea</dc:title>
  <dc:creator>성빈센트</dc:creator>
  <cp:lastModifiedBy>Med</cp:lastModifiedBy>
  <cp:revision>78</cp:revision>
  <cp:lastPrinted>2012-04-23T01:41:42Z</cp:lastPrinted>
  <dcterms:created xsi:type="dcterms:W3CDTF">2007-10-25T15:56:08Z</dcterms:created>
  <dcterms:modified xsi:type="dcterms:W3CDTF">2012-05-15T03:55:43Z</dcterms:modified>
</cp:coreProperties>
</file>