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7" r:id="rId4"/>
    <p:sldId id="269" r:id="rId5"/>
    <p:sldId id="270" r:id="rId6"/>
    <p:sldId id="271" r:id="rId7"/>
    <p:sldId id="293" r:id="rId8"/>
    <p:sldId id="272" r:id="rId9"/>
    <p:sldId id="295" r:id="rId10"/>
    <p:sldId id="297" r:id="rId11"/>
    <p:sldId id="273" r:id="rId12"/>
    <p:sldId id="275" r:id="rId13"/>
    <p:sldId id="274" r:id="rId14"/>
    <p:sldId id="277" r:id="rId15"/>
    <p:sldId id="296" r:id="rId16"/>
    <p:sldId id="259" r:id="rId17"/>
    <p:sldId id="266" r:id="rId18"/>
    <p:sldId id="260" r:id="rId19"/>
    <p:sldId id="299" r:id="rId20"/>
    <p:sldId id="261" r:id="rId21"/>
    <p:sldId id="262" r:id="rId22"/>
    <p:sldId id="263" r:id="rId23"/>
    <p:sldId id="298" r:id="rId24"/>
    <p:sldId id="280" r:id="rId25"/>
    <p:sldId id="281" r:id="rId26"/>
    <p:sldId id="290" r:id="rId27"/>
    <p:sldId id="282" r:id="rId28"/>
    <p:sldId id="284" r:id="rId29"/>
    <p:sldId id="285" r:id="rId30"/>
    <p:sldId id="289" r:id="rId31"/>
    <p:sldId id="291" r:id="rId32"/>
    <p:sldId id="258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1" autoAdjust="0"/>
  </p:normalViewPr>
  <p:slideViewPr>
    <p:cSldViewPr>
      <p:cViewPr varScale="1">
        <p:scale>
          <a:sx n="91" d="100"/>
          <a:sy n="91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C713C-93A4-4EAA-978D-7A485B1D311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70239-B1C6-4EBF-81BE-D1D606560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Agreement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일치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R2 </a:t>
            </a:r>
            <a:r>
              <a:rPr lang="ko-KR" altLang="en-US" dirty="0" smtClean="0"/>
              <a:t>설명력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200" dirty="0" smtClean="0"/>
              <a:t>Reflex sympathetic dystrophy -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reservation (</a:t>
            </a:r>
            <a:r>
              <a:rPr lang="ko-KR" altLang="en-US" dirty="0" smtClean="0"/>
              <a:t>단서</a:t>
            </a:r>
            <a:r>
              <a:rPr lang="en-US" altLang="ko-KR" dirty="0" smtClean="0"/>
              <a:t>)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Plotted - &gt; </a:t>
            </a:r>
            <a:r>
              <a:rPr lang="ko-KR" altLang="en-US" dirty="0" smtClean="0"/>
              <a:t>계획되다</a:t>
            </a:r>
            <a:endParaRPr lang="en-US" altLang="ko-KR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 :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표준편차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Deviation)</a:t>
            </a:r>
          </a:p>
          <a:p>
            <a:r>
              <a:rPr lang="en-US" altLang="ko-KR" dirty="0" smtClean="0"/>
              <a:t>95% prediction intervals  </a:t>
            </a:r>
            <a:r>
              <a:rPr lang="ko-KR" altLang="en-US" dirty="0" smtClean="0"/>
              <a:t>예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측구간</a:t>
            </a: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ko-KR" dirty="0" smtClean="0"/>
              <a:t>95% prediction intervals (limits of agreement)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A-V different” versus “The average value ( [A+V] / 2 )” was plotted.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Slope(</a:t>
            </a:r>
            <a:r>
              <a:rPr lang="ko-KR" altLang="en-US" dirty="0" smtClean="0"/>
              <a:t>기울기</a:t>
            </a:r>
            <a:r>
              <a:rPr lang="en-US" altLang="ko-KR" dirty="0" smtClean="0"/>
              <a:t>), intercept(y</a:t>
            </a:r>
            <a:r>
              <a:rPr lang="ko-KR" altLang="en-US" dirty="0" smtClean="0"/>
              <a:t>절편</a:t>
            </a:r>
            <a:r>
              <a:rPr lang="en-US" altLang="ko-KR" dirty="0" smtClean="0"/>
              <a:t>)</a:t>
            </a:r>
            <a:r>
              <a:rPr lang="en-US" altLang="ko-KR" baseline="0" dirty="0" smtClean="0"/>
              <a:t>form 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계산차이</a:t>
            </a:r>
            <a:endParaRPr lang="en-US" altLang="ko-KR" baseline="0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Means, SDs, and 95% prediction intervals (limits of agreement) of the A-V differences are reported as well as the Pearson correlation between A-V and (A + V) / 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 there is no trend in the A-V differences, then this correlation should be 0</a:t>
            </a:r>
          </a:p>
          <a:p>
            <a:r>
              <a:rPr lang="en-US" altLang="ko-KR" dirty="0" smtClean="0"/>
              <a:t>In addition</a:t>
            </a:r>
          </a:p>
          <a:p>
            <a:pPr lvl="1"/>
            <a:r>
              <a:rPr lang="en-US" altLang="ko-KR" dirty="0" smtClean="0"/>
              <a:t>Pearson correlations between the arterial and central venous </a:t>
            </a:r>
            <a:r>
              <a:rPr lang="en-US" altLang="ko-KR" dirty="0" err="1" smtClean="0"/>
              <a:t>vaules</a:t>
            </a:r>
            <a:r>
              <a:rPr lang="en-US" altLang="ko-KR" dirty="0" smtClean="0"/>
              <a:t> are reported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Enroll</a:t>
            </a:r>
            <a:r>
              <a:rPr lang="ko-KR" altLang="en-US" dirty="0" smtClean="0"/>
              <a:t>된 </a:t>
            </a:r>
            <a:r>
              <a:rPr lang="ko-KR" altLang="en-US" dirty="0" err="1" smtClean="0"/>
              <a:t>환자군의</a:t>
            </a:r>
            <a:r>
              <a:rPr lang="ko-KR" altLang="en-US" dirty="0" smtClean="0"/>
              <a:t> 특성에 대해 살펴보면</a:t>
            </a:r>
            <a:endParaRPr lang="en-US" altLang="ko-KR" dirty="0" smtClean="0"/>
          </a:p>
          <a:p>
            <a:r>
              <a:rPr lang="ko-KR" altLang="en-US" dirty="0" smtClean="0"/>
              <a:t>평균나이 </a:t>
            </a:r>
            <a:r>
              <a:rPr lang="en-US" altLang="ko-KR" dirty="0" smtClean="0"/>
              <a:t>57</a:t>
            </a:r>
            <a:r>
              <a:rPr lang="ko-KR" altLang="en-US" dirty="0" smtClean="0"/>
              <a:t>세로 남자 </a:t>
            </a:r>
            <a:r>
              <a:rPr lang="en-US" altLang="ko-KR" dirty="0" smtClean="0"/>
              <a:t>55, </a:t>
            </a:r>
            <a:r>
              <a:rPr lang="ko-KR" altLang="en-US" dirty="0" smtClean="0"/>
              <a:t>여자 </a:t>
            </a:r>
            <a:r>
              <a:rPr lang="en-US" altLang="ko-KR" dirty="0" smtClean="0"/>
              <a:t>45%</a:t>
            </a:r>
            <a:r>
              <a:rPr lang="ko-KR" altLang="en-US" dirty="0" smtClean="0"/>
              <a:t>로 비슷하였으며</a:t>
            </a:r>
            <a:r>
              <a:rPr lang="en-US" altLang="ko-KR" dirty="0" smtClean="0"/>
              <a:t>, medical</a:t>
            </a:r>
            <a:r>
              <a:rPr lang="en-US" altLang="ko-KR" baseline="0" dirty="0" smtClean="0"/>
              <a:t> ICU</a:t>
            </a:r>
            <a:r>
              <a:rPr lang="ko-KR" altLang="en-US" baseline="0" dirty="0" smtClean="0"/>
              <a:t>에서 치료한 환자군으로 </a:t>
            </a:r>
            <a:r>
              <a:rPr lang="en-US" altLang="ko-KR" baseline="0" dirty="0" smtClean="0"/>
              <a:t>90%</a:t>
            </a:r>
            <a:r>
              <a:rPr lang="ko-KR" altLang="en-US" baseline="0" dirty="0" smtClean="0"/>
              <a:t>가 </a:t>
            </a:r>
            <a:r>
              <a:rPr lang="en-US" altLang="ko-KR" baseline="0" dirty="0" smtClean="0"/>
              <a:t>intubation</a:t>
            </a:r>
            <a:r>
              <a:rPr lang="ko-KR" altLang="en-US" baseline="0" dirty="0" smtClean="0"/>
              <a:t>되어 있고 저혈압 소견을 보였으며</a:t>
            </a:r>
            <a:r>
              <a:rPr lang="en-US" altLang="ko-KR" baseline="0" dirty="0" smtClean="0"/>
              <a:t>, 87.5%</a:t>
            </a:r>
            <a:r>
              <a:rPr lang="ko-KR" altLang="en-US" baseline="0" dirty="0" smtClean="0"/>
              <a:t>에서 </a:t>
            </a:r>
            <a:r>
              <a:rPr lang="en-US" altLang="ko-KR" baseline="0" dirty="0" err="1" smtClean="0"/>
              <a:t>inotropics</a:t>
            </a:r>
            <a:r>
              <a:rPr lang="ko-KR" altLang="en-US" baseline="0" dirty="0" smtClean="0"/>
              <a:t>를 사용하였습니다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ICU</a:t>
            </a:r>
            <a:r>
              <a:rPr lang="ko-KR" altLang="en-US" baseline="0" dirty="0" smtClean="0"/>
              <a:t>에 입원한 원인 질환으로는 </a:t>
            </a:r>
            <a:r>
              <a:rPr lang="en-US" altLang="ko-KR" baseline="0" dirty="0" smtClean="0"/>
              <a:t>sepsis</a:t>
            </a:r>
            <a:r>
              <a:rPr lang="ko-KR" altLang="en-US" baseline="0" dirty="0" smtClean="0"/>
              <a:t>가 </a:t>
            </a:r>
            <a:r>
              <a:rPr lang="en-US" altLang="ko-KR" baseline="0" dirty="0" smtClean="0"/>
              <a:t>72.5%</a:t>
            </a:r>
            <a:r>
              <a:rPr lang="ko-KR" altLang="en-US" baseline="0" dirty="0" smtClean="0"/>
              <a:t>로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가장 </a:t>
            </a:r>
            <a:r>
              <a:rPr lang="en-US" altLang="ko-KR" baseline="0" dirty="0" smtClean="0"/>
              <a:t>most common </a:t>
            </a:r>
            <a:r>
              <a:rPr lang="ko-KR" altLang="en-US" baseline="0" dirty="0" smtClean="0"/>
              <a:t>하였으며</a:t>
            </a:r>
            <a:r>
              <a:rPr lang="en-US" altLang="ko-KR" baseline="0" dirty="0" smtClean="0"/>
              <a:t>,  </a:t>
            </a:r>
            <a:r>
              <a:rPr lang="ko-KR" altLang="en-US" baseline="0" dirty="0" smtClean="0"/>
              <a:t>다른 컨디션은 </a:t>
            </a:r>
            <a:r>
              <a:rPr lang="en-US" altLang="ko-KR" baseline="0" dirty="0" smtClean="0"/>
              <a:t>ICU</a:t>
            </a:r>
            <a:r>
              <a:rPr lang="ko-KR" altLang="en-US" baseline="0" dirty="0" smtClean="0"/>
              <a:t> 치료 받는 환자에서 주로 발생하는 </a:t>
            </a:r>
            <a:r>
              <a:rPr lang="en-US" altLang="ko-KR" baseline="0" dirty="0" smtClean="0"/>
              <a:t>condition</a:t>
            </a:r>
            <a:r>
              <a:rPr lang="ko-KR" altLang="en-US" baseline="0" dirty="0" smtClean="0"/>
              <a:t>으로 </a:t>
            </a:r>
            <a:r>
              <a:rPr lang="en-US" altLang="ko-KR" baseline="0" dirty="0" smtClean="0"/>
              <a:t>ILD, </a:t>
            </a:r>
            <a:r>
              <a:rPr lang="en-US" altLang="ko-KR" baseline="0" dirty="0" err="1" smtClean="0"/>
              <a:t>mentataion</a:t>
            </a:r>
            <a:r>
              <a:rPr lang="ko-KR" altLang="en-US" baseline="0" dirty="0" smtClean="0"/>
              <a:t>변화 </a:t>
            </a:r>
            <a:r>
              <a:rPr lang="en-US" altLang="ko-KR" baseline="0" dirty="0" smtClean="0"/>
              <a:t>GI bleeding, renal failure, CHF, TB, </a:t>
            </a:r>
            <a:r>
              <a:rPr lang="en-US" altLang="ko-KR" baseline="0" dirty="0" err="1" smtClean="0"/>
              <a:t>pancratiitis</a:t>
            </a:r>
            <a:r>
              <a:rPr lang="en-US" altLang="ko-KR" baseline="0" dirty="0" smtClean="0"/>
              <a:t>, DKA, </a:t>
            </a:r>
            <a:r>
              <a:rPr lang="en-US" altLang="ko-KR" baseline="0" dirty="0" err="1" smtClean="0"/>
              <a:t>cor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pulmonale</a:t>
            </a:r>
            <a:r>
              <a:rPr lang="en-US" altLang="ko-KR" baseline="0" dirty="0" smtClean="0"/>
              <a:t>, respiratory failure </a:t>
            </a:r>
            <a:r>
              <a:rPr lang="ko-KR" altLang="en-US" baseline="0" dirty="0" smtClean="0"/>
              <a:t>등을 보였습니다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baseline="0" dirty="0" smtClean="0"/>
              <a:t>그리고 이 연구에 포함된 환자는 아무도  </a:t>
            </a:r>
            <a:r>
              <a:rPr lang="en-US" altLang="ko-KR" baseline="0" dirty="0" err="1" smtClean="0"/>
              <a:t>bicarnobate</a:t>
            </a:r>
            <a:r>
              <a:rPr lang="ko-KR" altLang="en-US" baseline="0" dirty="0" smtClean="0"/>
              <a:t>를 </a:t>
            </a:r>
            <a:r>
              <a:rPr lang="ko-KR" altLang="en-US" baseline="0" dirty="0" err="1" smtClean="0"/>
              <a:t>투여받지</a:t>
            </a:r>
            <a:r>
              <a:rPr lang="ko-KR" altLang="en-US" baseline="0" dirty="0" smtClean="0"/>
              <a:t> 않았습니다</a:t>
            </a:r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R2 </a:t>
            </a:r>
            <a:r>
              <a:rPr lang="ko-KR" altLang="en-US" dirty="0" smtClean="0"/>
              <a:t>설명력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70239-B1C6-4EBF-81BE-D1D606560220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4F468-193D-48D8-A58D-3D02E9ED7838}" type="datetimeFigureOut">
              <a:rPr lang="ko-KR" altLang="en-US" smtClean="0"/>
              <a:pPr/>
              <a:t>2010-04-06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C5BFF-DE37-43ED-A4D5-DBBE899EF9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tit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899" y="4786322"/>
            <a:ext cx="2000232" cy="40004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1470025"/>
          </a:xfrm>
        </p:spPr>
        <p:txBody>
          <a:bodyPr>
            <a:no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Agreement between Central Venous and Arterial Blood Gas Measurements in the Intensive Care Unit</a:t>
            </a:r>
            <a:endParaRPr lang="ko-KR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4786322"/>
            <a:ext cx="6400800" cy="857256"/>
          </a:xfrm>
        </p:spPr>
        <p:txBody>
          <a:bodyPr>
            <a:noAutofit/>
          </a:bodyPr>
          <a:lstStyle/>
          <a:p>
            <a:r>
              <a:rPr lang="en-US" altLang="ko-KR" sz="2000" dirty="0" smtClean="0">
                <a:latin typeface="+mj-lt"/>
                <a:ea typeface="HY얕은샘물M" pitchFamily="18" charset="-127"/>
              </a:rPr>
              <a:t>Clinical Journal of the American Society of Nephrology, March,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u="sng" dirty="0" smtClean="0">
                <a:solidFill>
                  <a:srgbClr val="002060"/>
                </a:solidFill>
              </a:rPr>
              <a:t>Original Articles</a:t>
            </a:r>
            <a:endParaRPr lang="ko-KR" altLang="en-US" b="1" u="sng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14324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Richard </a:t>
            </a:r>
            <a:r>
              <a:rPr lang="en-US" altLang="ko-KR" b="1" dirty="0" err="1" smtClean="0"/>
              <a:t>Treger</a:t>
            </a:r>
            <a:r>
              <a:rPr lang="en-US" altLang="ko-KR" b="1" dirty="0" smtClean="0"/>
              <a:t>, </a:t>
            </a:r>
            <a:r>
              <a:rPr lang="en-US" altLang="ko-KR" b="1" dirty="0" err="1"/>
              <a:t>Shahriar</a:t>
            </a:r>
            <a:r>
              <a:rPr lang="en-US" altLang="ko-KR" b="1" dirty="0"/>
              <a:t> </a:t>
            </a:r>
            <a:r>
              <a:rPr lang="en-US" altLang="ko-KR" b="1" dirty="0" err="1" smtClean="0"/>
              <a:t>Pirouz</a:t>
            </a:r>
            <a:r>
              <a:rPr lang="en-US" altLang="ko-KR" b="1" dirty="0" smtClean="0"/>
              <a:t>, </a:t>
            </a:r>
            <a:r>
              <a:rPr lang="en-US" altLang="ko-KR" b="1" dirty="0"/>
              <a:t>Nader </a:t>
            </a:r>
            <a:r>
              <a:rPr lang="en-US" altLang="ko-KR" b="1" dirty="0" err="1" smtClean="0"/>
              <a:t>Kamangar</a:t>
            </a:r>
            <a:r>
              <a:rPr lang="en-US" altLang="ko-KR" b="1" dirty="0" smtClean="0"/>
              <a:t>, </a:t>
            </a:r>
            <a:r>
              <a:rPr lang="en-US" altLang="ko-KR" b="1" dirty="0"/>
              <a:t>and </a:t>
            </a:r>
            <a:r>
              <a:rPr lang="en-US" altLang="ko-KR" b="1" dirty="0" err="1"/>
              <a:t>Dalila</a:t>
            </a:r>
            <a:r>
              <a:rPr lang="en-US" altLang="ko-KR" b="1" dirty="0"/>
              <a:t> </a:t>
            </a:r>
            <a:r>
              <a:rPr lang="en-US" altLang="ko-KR" b="1" dirty="0" smtClean="0"/>
              <a:t>Corry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00364" y="571501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+mn-ea"/>
              </a:rPr>
              <a:t>2009</a:t>
            </a:r>
            <a:r>
              <a:rPr lang="ko-KR" altLang="en-US" sz="2000" dirty="0">
                <a:latin typeface="+mn-ea"/>
              </a:rPr>
              <a:t>년 </a:t>
            </a:r>
            <a:r>
              <a:rPr lang="en-US" altLang="ko-KR" sz="2000" dirty="0">
                <a:latin typeface="+mn-ea"/>
              </a:rPr>
              <a:t>4</a:t>
            </a:r>
            <a:r>
              <a:rPr lang="ko-KR" altLang="en-US" sz="2000" dirty="0">
                <a:latin typeface="+mn-ea"/>
              </a:rPr>
              <a:t>월 </a:t>
            </a:r>
            <a:r>
              <a:rPr lang="en-US" altLang="ko-KR" sz="2000" dirty="0">
                <a:latin typeface="+mn-ea"/>
              </a:rPr>
              <a:t>6</a:t>
            </a:r>
            <a:r>
              <a:rPr lang="ko-KR" altLang="en-US" sz="2000" dirty="0" smtClean="0">
                <a:latin typeface="+mn-ea"/>
              </a:rPr>
              <a:t>일 </a:t>
            </a:r>
            <a:r>
              <a:rPr lang="en-US" altLang="ko-KR" sz="2000" dirty="0" smtClean="0">
                <a:latin typeface="+mn-ea"/>
              </a:rPr>
              <a:t>R4 </a:t>
            </a:r>
            <a:r>
              <a:rPr lang="ko-KR" altLang="en-US" sz="2000" dirty="0" smtClean="0">
                <a:latin typeface="+mn-ea"/>
              </a:rPr>
              <a:t>이완수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multiple A and V measurements for a single patient</a:t>
            </a:r>
          </a:p>
          <a:p>
            <a:pPr>
              <a:buNone/>
            </a:pPr>
            <a:r>
              <a:rPr lang="en-US" altLang="ko-KR" sz="2400" dirty="0" smtClean="0">
                <a:sym typeface="Wingdings" pitchFamily="2" charset="2"/>
              </a:rPr>
              <a:t>     </a:t>
            </a:r>
            <a:r>
              <a:rPr lang="en-US" altLang="ko-KR" sz="2400" dirty="0" smtClean="0"/>
              <a:t>components of variance(</a:t>
            </a:r>
            <a:r>
              <a:rPr lang="ko-KR" altLang="en-US" sz="2400" dirty="0" smtClean="0"/>
              <a:t>분산</a:t>
            </a:r>
            <a:r>
              <a:rPr lang="en-US" altLang="ko-KR" sz="2400" dirty="0" smtClean="0"/>
              <a:t>) computations were carried out </a:t>
            </a:r>
          </a:p>
          <a:p>
            <a:pPr>
              <a:buNone/>
            </a:pPr>
            <a:r>
              <a:rPr lang="en-US" altLang="ko-KR" sz="2400" dirty="0" smtClean="0">
                <a:sym typeface="Wingdings" pitchFamily="2" charset="2"/>
              </a:rPr>
              <a:t>     </a:t>
            </a:r>
            <a:r>
              <a:rPr lang="en-US" altLang="ko-KR" sz="2400" dirty="0" smtClean="0"/>
              <a:t>a random slope and intercept model was used </a:t>
            </a:r>
          </a:p>
          <a:p>
            <a:pPr>
              <a:buNone/>
            </a:pPr>
            <a:r>
              <a:rPr lang="en-US" altLang="ko-KR" sz="2400" dirty="0" smtClean="0"/>
              <a:t>    d/t between-patient heterogeneity</a:t>
            </a:r>
          </a:p>
          <a:p>
            <a:endParaRPr lang="ko-KR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Results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study involved </a:t>
            </a:r>
            <a:r>
              <a:rPr lang="en-US" altLang="ko-KR" b="1" dirty="0" smtClean="0"/>
              <a:t>40 patients 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dirty="0" smtClean="0"/>
              <a:t>with </a:t>
            </a:r>
            <a:r>
              <a:rPr lang="en-US" altLang="ko-KR" dirty="0" smtClean="0"/>
              <a:t>a total of </a:t>
            </a:r>
            <a:r>
              <a:rPr lang="en-US" altLang="ko-KR" b="1" dirty="0" smtClean="0"/>
              <a:t>221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paired</a:t>
            </a:r>
            <a:r>
              <a:rPr lang="en-US" altLang="ko-KR" dirty="0" smtClean="0"/>
              <a:t> ABG-VBG </a:t>
            </a:r>
            <a:r>
              <a:rPr lang="en-US" altLang="ko-KR" b="1" dirty="0" smtClean="0"/>
              <a:t>samples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31 paired </a:t>
            </a:r>
            <a:r>
              <a:rPr lang="en-US" altLang="ko-KR" dirty="0" smtClean="0"/>
              <a:t>samples were </a:t>
            </a:r>
            <a:r>
              <a:rPr lang="en-US" altLang="ko-KR" dirty="0" smtClean="0"/>
              <a:t>excluded</a:t>
            </a:r>
          </a:p>
          <a:p>
            <a:pPr lvl="2"/>
            <a:r>
              <a:rPr lang="en-US" altLang="ko-KR" dirty="0" smtClean="0"/>
              <a:t>13 </a:t>
            </a:r>
            <a:r>
              <a:rPr lang="en-US" altLang="ko-KR" dirty="0" smtClean="0"/>
              <a:t>samples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/>
              <a:t>clerical errors</a:t>
            </a:r>
          </a:p>
          <a:p>
            <a:pPr lvl="2"/>
            <a:r>
              <a:rPr lang="en-US" altLang="ko-KR" dirty="0" smtClean="0"/>
              <a:t>16 </a:t>
            </a:r>
            <a:r>
              <a:rPr lang="en-US" altLang="ko-KR" dirty="0" smtClean="0"/>
              <a:t>samples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/>
              <a:t>being </a:t>
            </a:r>
            <a:r>
              <a:rPr lang="en-US" altLang="ko-KR" dirty="0" smtClean="0"/>
              <a:t>run on different blood gas </a:t>
            </a:r>
            <a:r>
              <a:rPr lang="en-US" altLang="ko-KR" dirty="0" smtClean="0"/>
              <a:t>analyzers </a:t>
            </a:r>
          </a:p>
          <a:p>
            <a:pPr lvl="2"/>
            <a:r>
              <a:rPr lang="en-US" altLang="ko-KR" dirty="0" smtClean="0"/>
              <a:t>2</a:t>
            </a:r>
            <a:r>
              <a:rPr lang="en-US" altLang="ko-KR" dirty="0" smtClean="0"/>
              <a:t> </a:t>
            </a:r>
            <a:r>
              <a:rPr lang="en-US" altLang="ko-KR" dirty="0" smtClean="0"/>
              <a:t>samples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/>
              <a:t>arterial </a:t>
            </a:r>
            <a:r>
              <a:rPr lang="en-US" altLang="ko-KR" dirty="0" smtClean="0"/>
              <a:t>and venous samples were drawn &gt;2 minutes </a:t>
            </a:r>
            <a:r>
              <a:rPr lang="en-US" altLang="ko-KR" dirty="0" smtClean="0"/>
              <a:t>apart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190 paired samples were included in the analysis.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Table 1. patient characteristics</a:t>
            </a:r>
            <a:endParaRPr lang="ko-KR" altLang="en-US" sz="2400" b="1" dirty="0"/>
          </a:p>
        </p:txBody>
      </p:sp>
      <p:pic>
        <p:nvPicPr>
          <p:cNvPr id="1026" name="Picture 2" descr="C:\Users\moshima\Desktop\tabl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357298"/>
            <a:ext cx="592935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No </a:t>
            </a:r>
            <a:r>
              <a:rPr lang="en-US" altLang="ko-KR" sz="2400" dirty="0" smtClean="0"/>
              <a:t>patients </a:t>
            </a:r>
            <a:r>
              <a:rPr lang="en-US" altLang="ko-KR" sz="2400" dirty="0" smtClean="0"/>
              <a:t>were </a:t>
            </a:r>
            <a:r>
              <a:rPr lang="en-US" altLang="ko-KR" sz="2400" dirty="0" smtClean="0"/>
              <a:t>receiving bicarbonate. 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Arterial </a:t>
            </a:r>
            <a:r>
              <a:rPr lang="en-US" altLang="ko-KR" sz="2400" dirty="0" err="1" smtClean="0"/>
              <a:t>vs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central venous intercept and slope </a:t>
            </a:r>
            <a:r>
              <a:rPr lang="en-US" altLang="ko-KR" sz="2400" dirty="0" err="1" smtClean="0"/>
              <a:t>homogenity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tests </a:t>
            </a:r>
            <a:r>
              <a:rPr lang="en-US" altLang="ko-KR" sz="2400" dirty="0" smtClean="0"/>
              <a:t>for pH, PCO2, and bicarbonate </a:t>
            </a:r>
            <a:endParaRPr lang="en-US" altLang="ko-KR" sz="2400" dirty="0" smtClean="0"/>
          </a:p>
          <a:p>
            <a:r>
              <a:rPr lang="en-US" altLang="ko-KR" sz="2400" dirty="0" smtClean="0">
                <a:sym typeface="Wingdings" pitchFamily="2" charset="2"/>
              </a:rPr>
              <a:t> </a:t>
            </a:r>
            <a:r>
              <a:rPr lang="en-US" altLang="ko-KR" sz="2400" dirty="0" smtClean="0"/>
              <a:t>P </a:t>
            </a:r>
            <a:r>
              <a:rPr lang="en-US" altLang="ko-KR" sz="2400" dirty="0" smtClean="0"/>
              <a:t>values of 0.995, 0.122, and </a:t>
            </a:r>
            <a:r>
              <a:rPr lang="en-US" altLang="ko-KR" sz="2400" dirty="0" smtClean="0"/>
              <a:t>0.497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Thus, all 190 </a:t>
            </a:r>
            <a:r>
              <a:rPr lang="en-US" altLang="ko-KR" sz="2400" dirty="0" err="1" smtClean="0"/>
              <a:t>obervations</a:t>
            </a:r>
            <a:r>
              <a:rPr lang="en-US" altLang="ko-KR" sz="2400" dirty="0" smtClean="0"/>
              <a:t> could be combined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arterial pH values (6.73 ~ 7.63)</a:t>
            </a:r>
          </a:p>
          <a:p>
            <a:r>
              <a:rPr lang="en-US" altLang="ko-KR" sz="2400" dirty="0" smtClean="0"/>
              <a:t>Arterial PCO2 values (16 ~ 79mmHg)</a:t>
            </a:r>
          </a:p>
          <a:p>
            <a:r>
              <a:rPr lang="en-US" altLang="ko-KR" sz="2400" dirty="0" smtClean="0"/>
              <a:t>Arterial bicarbonate values (2 ~ 45 </a:t>
            </a:r>
            <a:r>
              <a:rPr lang="en-US" altLang="ko-KR" sz="2400" dirty="0" err="1" smtClean="0"/>
              <a:t>mEq</a:t>
            </a:r>
            <a:r>
              <a:rPr lang="en-US" altLang="ko-KR" sz="2400" dirty="0" smtClean="0"/>
              <a:t>/L)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Table 2, mean values and SDs</a:t>
            </a:r>
          </a:p>
          <a:p>
            <a:endParaRPr lang="ko-KR" altLang="en-US" sz="2400" dirty="0"/>
          </a:p>
        </p:txBody>
      </p:sp>
      <p:pic>
        <p:nvPicPr>
          <p:cNvPr id="2050" name="Picture 2" descr="C:\Users\moshima\Desktop\tabl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71942"/>
            <a:ext cx="8715404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1857364"/>
            <a:ext cx="8215370" cy="28931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★ </a:t>
            </a:r>
            <a:r>
              <a:rPr lang="en-US" altLang="ko-KR" sz="2000" b="1" dirty="0" smtClean="0"/>
              <a:t>Bland-Altman </a:t>
            </a:r>
            <a:r>
              <a:rPr lang="en-US" altLang="ko-KR" sz="2000" b="1" dirty="0" smtClean="0"/>
              <a:t>plots?</a:t>
            </a:r>
            <a:endParaRPr lang="en-US" altLang="ko-KR" b="1" dirty="0" smtClean="0"/>
          </a:p>
          <a:p>
            <a:pPr lvl="1"/>
            <a:r>
              <a:rPr lang="ko-KR" altLang="en-US" dirty="0" smtClean="0"/>
              <a:t>새로운 측정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또는 진단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방법이 개발되었을 때</a:t>
            </a:r>
          </a:p>
          <a:p>
            <a:pPr lvl="1"/>
            <a:r>
              <a:rPr lang="ko-KR" altLang="en-US" dirty="0" smtClean="0"/>
              <a:t>새로운 방법의 측정값이 기존의 방법의 측정값과 비교해서 문제가 될 정도의 차이가 없음을 </a:t>
            </a:r>
            <a:r>
              <a:rPr lang="ko-KR" altLang="en-US" dirty="0" err="1" smtClean="0"/>
              <a:t>밝힐때</a:t>
            </a:r>
            <a:r>
              <a:rPr lang="ko-KR" altLang="en-US" dirty="0" smtClean="0"/>
              <a:t> 쓰는 통계학적 </a:t>
            </a:r>
            <a:r>
              <a:rPr lang="en-US" altLang="ko-KR" dirty="0" smtClean="0"/>
              <a:t>graphical </a:t>
            </a:r>
            <a:r>
              <a:rPr lang="en-US" altLang="ko-KR" dirty="0" err="1" smtClean="0"/>
              <a:t>techinique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X</a:t>
            </a:r>
            <a:r>
              <a:rPr lang="ko-KR" altLang="en-US" dirty="0" smtClean="0"/>
              <a:t>축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두방법의</a:t>
            </a:r>
            <a:r>
              <a:rPr lang="ko-KR" altLang="en-US" dirty="0" smtClean="0"/>
              <a:t> 평균값 </a:t>
            </a:r>
            <a:r>
              <a:rPr lang="en-US" altLang="ko-KR" dirty="0" smtClean="0"/>
              <a:t>(mean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lvl="1"/>
            <a:r>
              <a:rPr lang="en-US" altLang="ko-KR" dirty="0" smtClean="0"/>
              <a:t>Y</a:t>
            </a:r>
            <a:r>
              <a:rPr lang="ko-KR" altLang="en-US" dirty="0" smtClean="0"/>
              <a:t>축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두방법으로</a:t>
            </a:r>
            <a:r>
              <a:rPr lang="ko-KR" altLang="en-US" dirty="0" smtClean="0"/>
              <a:t> 측정한 값의 </a:t>
            </a:r>
            <a:r>
              <a:rPr lang="ko-KR" altLang="en-US" dirty="0" smtClean="0"/>
              <a:t>차이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err="1" smtClean="0"/>
              <a:t>Cf</a:t>
            </a:r>
            <a:r>
              <a:rPr lang="en-US" altLang="ko-KR" dirty="0" smtClean="0"/>
              <a:t>) </a:t>
            </a:r>
            <a:r>
              <a:rPr lang="en-US" altLang="ko-KR" dirty="0" smtClean="0"/>
              <a:t>Mean±2SD 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limits of agreement</a:t>
            </a:r>
            <a:r>
              <a:rPr lang="ko-KR" altLang="en-US" dirty="0" smtClean="0"/>
              <a:t>라</a:t>
            </a:r>
            <a:r>
              <a:rPr lang="en-US" altLang="ko-KR" dirty="0" smtClean="0"/>
              <a:t> </a:t>
            </a:r>
            <a:r>
              <a:rPr lang="ko-KR" altLang="en-US" dirty="0" smtClean="0"/>
              <a:t>한다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3282735"/>
            <a:ext cx="385765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altLang="ko-KR" dirty="0" smtClean="0"/>
              <a:t>“</a:t>
            </a:r>
            <a:r>
              <a:rPr lang="en-US" altLang="ko-KR" dirty="0" smtClean="0"/>
              <a:t>The average value ( [A+V] / 2 </a:t>
            </a:r>
            <a:r>
              <a:rPr lang="en-US" altLang="ko-KR" dirty="0" smtClean="0"/>
              <a:t>)”</a:t>
            </a:r>
          </a:p>
          <a:p>
            <a:pPr>
              <a:buFont typeface="Wingdings"/>
              <a:buChar char="à"/>
            </a:pP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en-US" altLang="ko-KR" dirty="0" smtClean="0"/>
              <a:t>“The A-V different”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Figure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regard to </a:t>
            </a:r>
            <a:r>
              <a:rPr lang="en-US" sz="2400" b="1" dirty="0" smtClean="0"/>
              <a:t>pH</a:t>
            </a:r>
          </a:p>
          <a:p>
            <a:pPr lvl="1"/>
            <a:r>
              <a:rPr lang="en-US" sz="1800" dirty="0" smtClean="0"/>
              <a:t>mean </a:t>
            </a:r>
            <a:r>
              <a:rPr lang="en-US" sz="1800" dirty="0" smtClean="0"/>
              <a:t>A-V </a:t>
            </a:r>
            <a:r>
              <a:rPr lang="en-US" sz="1800" dirty="0" smtClean="0"/>
              <a:t>difference : 0.027 </a:t>
            </a:r>
            <a:r>
              <a:rPr lang="en-US" sz="1800" dirty="0" smtClean="0"/>
              <a:t>(SD 0.027) </a:t>
            </a:r>
            <a:endParaRPr lang="en-US" sz="1800" dirty="0" smtClean="0"/>
          </a:p>
          <a:p>
            <a:pPr lvl="1"/>
            <a:r>
              <a:rPr lang="en-US" sz="1800" dirty="0" smtClean="0"/>
              <a:t>95</a:t>
            </a:r>
            <a:r>
              <a:rPr lang="en-US" sz="1800" dirty="0" smtClean="0"/>
              <a:t>% limits of agreement of - 0.028 to 0.081</a:t>
            </a:r>
          </a:p>
          <a:p>
            <a:endParaRPr lang="ko-KR" altLang="en-US" sz="2400" dirty="0"/>
          </a:p>
        </p:txBody>
      </p:sp>
      <p:pic>
        <p:nvPicPr>
          <p:cNvPr id="3074" name="Picture 2" descr="C:\Users\moshima\Desktop\fig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786058"/>
            <a:ext cx="6860529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Figure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In regard to </a:t>
            </a:r>
            <a:r>
              <a:rPr lang="en-US" altLang="ko-KR" sz="2400" b="1" dirty="0" smtClean="0"/>
              <a:t>Pco2</a:t>
            </a:r>
            <a:endParaRPr lang="en-US" altLang="ko-KR" sz="2400" b="1" dirty="0" smtClean="0"/>
          </a:p>
          <a:p>
            <a:pPr lvl="1"/>
            <a:r>
              <a:rPr lang="en-US" altLang="ko-KR" sz="1800" dirty="0" smtClean="0"/>
              <a:t>mean A-V difference : 3.8 </a:t>
            </a:r>
            <a:r>
              <a:rPr lang="en-US" altLang="ko-KR" sz="1800" dirty="0" smtClean="0"/>
              <a:t>(SD 4.3)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95</a:t>
            </a:r>
            <a:r>
              <a:rPr lang="en-US" altLang="ko-KR" sz="1800" dirty="0" smtClean="0"/>
              <a:t>% limits of agreement of </a:t>
            </a:r>
            <a:r>
              <a:rPr lang="en-US" altLang="ko-KR" sz="1800" dirty="0" smtClean="0"/>
              <a:t>-12.3 </a:t>
            </a:r>
            <a:r>
              <a:rPr lang="en-US" altLang="ko-KR" sz="1800" dirty="0" smtClean="0"/>
              <a:t>to 4.8</a:t>
            </a:r>
            <a:endParaRPr lang="ko-KR" altLang="en-US" sz="1800" dirty="0"/>
          </a:p>
        </p:txBody>
      </p:sp>
      <p:pic>
        <p:nvPicPr>
          <p:cNvPr id="4098" name="Picture 2" descr="C:\Users\moshima\Desktop\fig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786058"/>
            <a:ext cx="6534211" cy="385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Figure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In regard to </a:t>
            </a:r>
            <a:r>
              <a:rPr lang="en-US" altLang="ko-KR" sz="2400" b="1" dirty="0" smtClean="0"/>
              <a:t>bicarbonate</a:t>
            </a:r>
            <a:endParaRPr lang="en-US" altLang="ko-KR" sz="2400" b="1" dirty="0" smtClean="0"/>
          </a:p>
          <a:p>
            <a:pPr lvl="1"/>
            <a:r>
              <a:rPr lang="en-US" altLang="ko-KR" sz="1800" dirty="0" smtClean="0"/>
              <a:t>mean A-V difference : 0.80 </a:t>
            </a:r>
            <a:r>
              <a:rPr lang="en-US" altLang="ko-KR" sz="1800" dirty="0" smtClean="0"/>
              <a:t>(SD 1.58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 smtClean="0"/>
              <a:t>with </a:t>
            </a:r>
            <a:r>
              <a:rPr lang="en-US" altLang="ko-KR" sz="1800" dirty="0" smtClean="0"/>
              <a:t>a 95% limits of agreement of 4.0 to 2.4</a:t>
            </a:r>
            <a:endParaRPr lang="ko-KR" altLang="en-US" sz="1800" dirty="0"/>
          </a:p>
        </p:txBody>
      </p:sp>
      <p:pic>
        <p:nvPicPr>
          <p:cNvPr id="4" name="Picture 2" descr="C:\Users\moshima\Desktop\fig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786058"/>
            <a:ext cx="6786610" cy="3890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4314" y="2143116"/>
            <a:ext cx="8786842" cy="1428760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0">
            <a:noAutofit/>
          </a:bodyPr>
          <a:lstStyle/>
          <a:p>
            <a:r>
              <a:rPr lang="en-US" altLang="ko-KR" sz="2600" dirty="0" smtClean="0"/>
              <a:t>★ </a:t>
            </a:r>
            <a:r>
              <a:rPr lang="en-US" altLang="ko-KR" sz="2600" b="1" dirty="0" smtClean="0"/>
              <a:t>Correlation of venous and arterial blood gas </a:t>
            </a:r>
            <a:r>
              <a:rPr lang="en-US" altLang="ko-KR" sz="2600" b="1" dirty="0" smtClean="0"/>
              <a:t>value</a:t>
            </a:r>
            <a:endParaRPr lang="ko-KR" altLang="en-US" sz="2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ABGA (arterial blood gas analysis)</a:t>
            </a:r>
          </a:p>
          <a:p>
            <a:pPr lvl="1"/>
            <a:r>
              <a:rPr lang="en-US" altLang="ko-KR" sz="2400" dirty="0" smtClean="0"/>
              <a:t>Determine the </a:t>
            </a:r>
            <a:r>
              <a:rPr lang="en-US" altLang="ko-KR" sz="2400" b="1" u="sng" dirty="0" smtClean="0">
                <a:solidFill>
                  <a:srgbClr val="7030A0"/>
                </a:solidFill>
              </a:rPr>
              <a:t>“acid-base and respiratory status” </a:t>
            </a:r>
            <a:r>
              <a:rPr lang="en-US" altLang="ko-KR" sz="2400" dirty="0" smtClean="0"/>
              <a:t>of critical patient</a:t>
            </a:r>
          </a:p>
          <a:p>
            <a:pPr lvl="1"/>
            <a:r>
              <a:rPr lang="en-US" altLang="ko-KR" sz="2400" dirty="0" smtClean="0"/>
              <a:t>But, </a:t>
            </a:r>
            <a:r>
              <a:rPr lang="en-US" altLang="ko-KR" sz="2400" b="1" u="sng" dirty="0" smtClean="0"/>
              <a:t>“patient discomfort”</a:t>
            </a:r>
          </a:p>
        </p:txBody>
      </p:sp>
      <p:pic>
        <p:nvPicPr>
          <p:cNvPr id="9218" name="Picture 2" descr="C:\Users\moshima\Desktop\abgfla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929066"/>
            <a:ext cx="3500462" cy="262534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728" y="3429000"/>
            <a:ext cx="3714776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 Arterial injury</a:t>
            </a:r>
          </a:p>
          <a:p>
            <a:r>
              <a:rPr lang="en-US" altLang="ko-KR" sz="2000" dirty="0" smtClean="0"/>
              <a:t> Thrombosis or </a:t>
            </a:r>
            <a:r>
              <a:rPr lang="en-US" altLang="ko-KR" sz="2000" dirty="0" err="1" smtClean="0"/>
              <a:t>embolization</a:t>
            </a:r>
            <a:endParaRPr lang="en-US" altLang="ko-KR" sz="2000" dirty="0" smtClean="0"/>
          </a:p>
          <a:p>
            <a:r>
              <a:rPr lang="en-US" altLang="ko-KR" sz="2000" dirty="0" smtClean="0"/>
              <a:t> Hematoma</a:t>
            </a:r>
          </a:p>
          <a:p>
            <a:r>
              <a:rPr lang="en-US" altLang="ko-KR" sz="2000" dirty="0" smtClean="0"/>
              <a:t> Aneurysm formation</a:t>
            </a:r>
          </a:p>
          <a:p>
            <a:r>
              <a:rPr lang="en-US" altLang="ko-KR" sz="2000" dirty="0" smtClean="0"/>
              <a:t> Reflex sympathetic dystrophy</a:t>
            </a:r>
          </a:p>
          <a:p>
            <a:r>
              <a:rPr lang="en-US" altLang="ko-KR" sz="2000" dirty="0" smtClean="0"/>
              <a:t> Needle stick injury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Figure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Venous </a:t>
            </a:r>
            <a:r>
              <a:rPr lang="en-US" altLang="ko-KR" sz="2400" dirty="0" err="1" smtClean="0"/>
              <a:t>vs</a:t>
            </a:r>
            <a:r>
              <a:rPr lang="en-US" altLang="ko-KR" sz="2400" dirty="0" smtClean="0"/>
              <a:t> arterial </a:t>
            </a:r>
            <a:r>
              <a:rPr lang="en-US" altLang="ko-KR" sz="2400" b="1" dirty="0" smtClean="0"/>
              <a:t>pH</a:t>
            </a:r>
          </a:p>
        </p:txBody>
      </p:sp>
      <p:pic>
        <p:nvPicPr>
          <p:cNvPr id="4" name="Picture 2" descr="C:\Users\moshima\Desktop\fig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428868"/>
            <a:ext cx="7075506" cy="4142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Figure 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Venous </a:t>
            </a:r>
            <a:r>
              <a:rPr lang="en-US" altLang="ko-KR" sz="2400" dirty="0" err="1" smtClean="0"/>
              <a:t>vs</a:t>
            </a:r>
            <a:r>
              <a:rPr lang="en-US" altLang="ko-KR" sz="2400" dirty="0" smtClean="0"/>
              <a:t> arterial </a:t>
            </a:r>
            <a:r>
              <a:rPr lang="en-US" altLang="ko-KR" sz="2400" b="1" dirty="0" smtClean="0"/>
              <a:t>PCO2</a:t>
            </a:r>
          </a:p>
          <a:p>
            <a:endParaRPr lang="en-US" altLang="ko-KR" sz="2400" b="1" dirty="0" smtClean="0"/>
          </a:p>
          <a:p>
            <a:endParaRPr lang="ko-KR" altLang="en-US" sz="2400" dirty="0"/>
          </a:p>
        </p:txBody>
      </p:sp>
      <p:pic>
        <p:nvPicPr>
          <p:cNvPr id="7170" name="Picture 2" descr="C:\Users\moshima\Desktop\figur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500306"/>
            <a:ext cx="7728453" cy="4121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Figure 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Venous </a:t>
            </a:r>
            <a:r>
              <a:rPr lang="en-US" altLang="ko-KR" sz="2400" dirty="0" err="1" smtClean="0"/>
              <a:t>vs</a:t>
            </a:r>
            <a:r>
              <a:rPr lang="en-US" altLang="ko-KR" sz="2400" dirty="0" smtClean="0"/>
              <a:t> arterial </a:t>
            </a:r>
            <a:r>
              <a:rPr lang="en-US" altLang="ko-KR" sz="2400" b="1" dirty="0" smtClean="0"/>
              <a:t>bicarbonate</a:t>
            </a:r>
            <a:endParaRPr lang="en-US" altLang="ko-KR" sz="2400" b="1" dirty="0" smtClean="0"/>
          </a:p>
          <a:p>
            <a:endParaRPr lang="en-US" altLang="ko-KR" sz="2400" b="1" dirty="0" smtClean="0"/>
          </a:p>
          <a:p>
            <a:endParaRPr lang="ko-KR" altLang="en-US" sz="2400" dirty="0" smtClean="0"/>
          </a:p>
          <a:p>
            <a:endParaRPr lang="ko-KR" altLang="en-US" sz="2400" dirty="0"/>
          </a:p>
        </p:txBody>
      </p:sp>
      <p:pic>
        <p:nvPicPr>
          <p:cNvPr id="8194" name="Picture 2" descr="C:\Users\moshima\Desktop\figur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357430"/>
            <a:ext cx="7208939" cy="4200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500306"/>
            <a:ext cx="8001056" cy="250837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★ </a:t>
            </a:r>
            <a:r>
              <a:rPr lang="en-US" altLang="ko-KR" sz="2000" b="1" dirty="0" smtClean="0"/>
              <a:t> Regression 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회귀분석</a:t>
            </a:r>
            <a:r>
              <a:rPr lang="en-US" altLang="ko-KR" sz="2000" b="1" dirty="0" smtClean="0"/>
              <a:t>)</a:t>
            </a:r>
          </a:p>
          <a:p>
            <a:endParaRPr lang="en-US" altLang="ko-KR" sz="500" b="1" dirty="0" smtClean="0"/>
          </a:p>
          <a:p>
            <a:r>
              <a:rPr lang="ko-KR" altLang="en-US" dirty="0" smtClean="0"/>
              <a:t>     회귀분석이란 </a:t>
            </a:r>
            <a:r>
              <a:rPr lang="ko-KR" altLang="en-US" dirty="0" smtClean="0"/>
              <a:t>종속변수</a:t>
            </a:r>
            <a:r>
              <a:rPr lang="en-US" altLang="ko-KR" dirty="0" smtClean="0"/>
              <a:t>(Y)</a:t>
            </a:r>
            <a:r>
              <a:rPr lang="ko-KR" altLang="en-US" dirty="0" smtClean="0"/>
              <a:t>의 변화를 독립변수</a:t>
            </a:r>
            <a:r>
              <a:rPr lang="en-US" altLang="ko-KR" dirty="0" smtClean="0"/>
              <a:t>(X)</a:t>
            </a:r>
            <a:r>
              <a:rPr lang="ko-KR" altLang="en-US" dirty="0" smtClean="0"/>
              <a:t>들의 선형 </a:t>
            </a:r>
            <a:r>
              <a:rPr lang="ko-KR" altLang="en-US" dirty="0" smtClean="0"/>
              <a:t>조합으로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설명하려는 분석기법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                               </a:t>
            </a:r>
            <a:r>
              <a:rPr lang="en-US" altLang="ko-KR" sz="2400" dirty="0" smtClean="0"/>
              <a:t>Y=</a:t>
            </a:r>
            <a:r>
              <a:rPr lang="en-US" altLang="ko-KR" sz="2400" dirty="0" err="1" smtClean="0"/>
              <a:t>a+bx+c</a:t>
            </a:r>
            <a:endParaRPr lang="ko-KR" altLang="en-US" dirty="0" smtClean="0"/>
          </a:p>
          <a:p>
            <a:endParaRPr lang="ko-KR" altLang="en-US" dirty="0" smtClean="0"/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독립변수가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</a:t>
            </a:r>
            <a:r>
              <a:rPr lang="ko-KR" altLang="en-US" dirty="0" smtClean="0"/>
              <a:t>단일회귀분석 </a:t>
            </a:r>
            <a:r>
              <a:rPr lang="en-US" altLang="ko-KR" dirty="0" smtClean="0"/>
              <a:t>(simple regression)</a:t>
            </a:r>
          </a:p>
          <a:p>
            <a:r>
              <a:rPr lang="en-US" altLang="ko-KR" dirty="0" smtClean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독립변수가 </a:t>
            </a:r>
            <a:r>
              <a:rPr lang="ko-KR" altLang="en-US" dirty="0" err="1" smtClean="0"/>
              <a:t>여러개</a:t>
            </a:r>
            <a:r>
              <a:rPr lang="ko-KR" altLang="en-US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/>
              <a:t>다중회귀분석 </a:t>
            </a:r>
            <a:r>
              <a:rPr lang="en-US" altLang="ko-KR" dirty="0" smtClean="0"/>
              <a:t>(multiple regression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3571876"/>
            <a:ext cx="242889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 </a:t>
            </a:r>
            <a:r>
              <a:rPr lang="en-US" altLang="ko-KR" dirty="0" smtClean="0">
                <a:sym typeface="Wingdings" pitchFamily="2" charset="2"/>
              </a:rPr>
              <a:t> venous value</a:t>
            </a:r>
          </a:p>
          <a:p>
            <a:r>
              <a:rPr lang="en-US" altLang="ko-KR" dirty="0" smtClean="0">
                <a:sym typeface="Wingdings" pitchFamily="2" charset="2"/>
              </a:rPr>
              <a:t>Y  arterial value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525963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Simple regression 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equation (</a:t>
            </a:r>
            <a:r>
              <a:rPr lang="ko-KR" altLang="en-US" sz="2800" b="1" dirty="0" smtClean="0">
                <a:solidFill>
                  <a:srgbClr val="0070C0"/>
                </a:solidFill>
              </a:rPr>
              <a:t>단일회귀분석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)</a:t>
            </a:r>
          </a:p>
          <a:p>
            <a:endParaRPr lang="en-US" altLang="ko-KR" sz="400" b="1" dirty="0" smtClean="0">
              <a:solidFill>
                <a:srgbClr val="0070C0"/>
              </a:solidFill>
            </a:endParaRPr>
          </a:p>
          <a:p>
            <a:pPr lvl="1"/>
            <a:r>
              <a:rPr lang="en-US" altLang="ko-KR" sz="2400" dirty="0" smtClean="0"/>
              <a:t>Arterial pH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= </a:t>
            </a:r>
            <a:r>
              <a:rPr lang="en-US" altLang="ko-KR" sz="2400" dirty="0" smtClean="0"/>
              <a:t>- 0.307 + 1.05 x venous pH (R2 = 0.945)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Arterial PCO2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= </a:t>
            </a:r>
            <a:r>
              <a:rPr lang="en-US" altLang="ko-KR" sz="2400" dirty="0" smtClean="0"/>
              <a:t>0.805 + 0.936 x Venous </a:t>
            </a:r>
            <a:r>
              <a:rPr lang="en-US" altLang="ko-KR" sz="2400" dirty="0" err="1" smtClean="0"/>
              <a:t>Pco</a:t>
            </a:r>
            <a:r>
              <a:rPr lang="en-US" altLang="ko-KR" sz="2400" dirty="0" smtClean="0"/>
              <a:t> (R2=0.883)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Arterial bicarbonate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= </a:t>
            </a:r>
            <a:r>
              <a:rPr lang="en-US" altLang="ko-KR" sz="2400" dirty="0" smtClean="0"/>
              <a:t>0.513 + 0.945 x venous </a:t>
            </a:r>
            <a:r>
              <a:rPr lang="en-US" altLang="ko-KR" sz="2400" dirty="0" smtClean="0"/>
              <a:t>bicarbonate (R2=0.950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Multivariate regression equation (</a:t>
            </a:r>
            <a:r>
              <a:rPr lang="ko-KR" altLang="en-US" b="1" dirty="0" smtClean="0">
                <a:solidFill>
                  <a:srgbClr val="0070C0"/>
                </a:solidFill>
              </a:rPr>
              <a:t>다중회귀분석</a:t>
            </a:r>
            <a:r>
              <a:rPr lang="en-US" altLang="ko-KR" b="1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 smtClean="0"/>
              <a:t>predict better the arterial values for pH, PCO2, and bicarbonate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b="1" dirty="0" smtClean="0"/>
              <a:t>Arterial pH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= </a:t>
            </a:r>
            <a:r>
              <a:rPr lang="en-US" altLang="ko-KR" dirty="0" smtClean="0"/>
              <a:t>0.545 + 0.0288 x </a:t>
            </a:r>
            <a:r>
              <a:rPr lang="en-US" altLang="ko-KR" b="1" dirty="0" smtClean="0"/>
              <a:t>venous pH </a:t>
            </a:r>
            <a:r>
              <a:rPr lang="en-US" altLang="ko-KR" dirty="0" smtClean="0"/>
              <a:t>- 0.00139 x </a:t>
            </a:r>
            <a:r>
              <a:rPr lang="en-US" altLang="ko-KR" b="1" dirty="0" smtClean="0"/>
              <a:t>venous PCO2 </a:t>
            </a:r>
            <a:r>
              <a:rPr lang="en-US" altLang="ko-KR" dirty="0" smtClean="0"/>
              <a:t>+ 0.00269 x </a:t>
            </a:r>
            <a:r>
              <a:rPr lang="en-US" altLang="ko-KR" b="1" dirty="0" smtClean="0"/>
              <a:t>venous HCO3 </a:t>
            </a:r>
            <a:r>
              <a:rPr lang="en-US" altLang="ko-KR" dirty="0" smtClean="0"/>
              <a:t>(</a:t>
            </a:r>
            <a:r>
              <a:rPr lang="en-US" altLang="ko-KR" dirty="0" smtClean="0"/>
              <a:t>R2 = 0.948)   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                                                                                        </a:t>
            </a:r>
            <a:endParaRPr lang="en-US" altLang="ko-KR" dirty="0" smtClean="0"/>
          </a:p>
          <a:p>
            <a:pPr lvl="1"/>
            <a:r>
              <a:rPr lang="en-US" altLang="ko-KR" b="1" dirty="0" smtClean="0"/>
              <a:t>Arterial </a:t>
            </a:r>
            <a:r>
              <a:rPr lang="en-US" altLang="ko-KR" b="1" dirty="0" smtClean="0"/>
              <a:t>PCO2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= </a:t>
            </a:r>
            <a:r>
              <a:rPr lang="en-US" altLang="ko-KR" dirty="0" smtClean="0"/>
              <a:t>- 120.1 + 16.498 x </a:t>
            </a:r>
            <a:r>
              <a:rPr lang="en-US" altLang="ko-KR" b="1" dirty="0" smtClean="0"/>
              <a:t>venous pH </a:t>
            </a:r>
            <a:r>
              <a:rPr lang="en-US" altLang="ko-KR" dirty="0" smtClean="0"/>
              <a:t>+ 1.193 x </a:t>
            </a:r>
            <a:r>
              <a:rPr lang="en-US" altLang="ko-KR" b="1" dirty="0" smtClean="0"/>
              <a:t>venous PCO2 </a:t>
            </a:r>
            <a:r>
              <a:rPr lang="en-US" altLang="ko-KR" dirty="0" smtClean="0"/>
              <a:t>-0.553 x </a:t>
            </a:r>
            <a:r>
              <a:rPr lang="en-US" altLang="ko-KR" b="1" dirty="0" smtClean="0"/>
              <a:t>venous HCO3 </a:t>
            </a:r>
            <a:r>
              <a:rPr lang="en-US" altLang="ko-KR" dirty="0" smtClean="0"/>
              <a:t>(R2 = 0.895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b="1" dirty="0" smtClean="0"/>
              <a:t>Arterial </a:t>
            </a:r>
            <a:r>
              <a:rPr lang="en-US" altLang="ko-KR" b="1" dirty="0" smtClean="0"/>
              <a:t>HCO3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= </a:t>
            </a:r>
            <a:r>
              <a:rPr lang="en-US" altLang="ko-KR" dirty="0" smtClean="0"/>
              <a:t>- 23.666 + 3.268 x </a:t>
            </a:r>
            <a:r>
              <a:rPr lang="en-US" altLang="ko-KR" b="1" dirty="0" smtClean="0"/>
              <a:t>venous pH </a:t>
            </a:r>
            <a:r>
              <a:rPr lang="en-US" altLang="ko-KR" dirty="0" smtClean="0"/>
              <a:t>+ 0.053 x </a:t>
            </a:r>
            <a:r>
              <a:rPr lang="en-US" altLang="ko-KR" b="1" dirty="0" smtClean="0"/>
              <a:t>venous PCO2 </a:t>
            </a:r>
            <a:r>
              <a:rPr lang="en-US" altLang="ko-KR" dirty="0" smtClean="0"/>
              <a:t>+ 0.855 x </a:t>
            </a:r>
            <a:r>
              <a:rPr lang="en-US" altLang="ko-KR" b="1" dirty="0" smtClean="0"/>
              <a:t>venous HCO3 </a:t>
            </a:r>
            <a:r>
              <a:rPr lang="en-US" altLang="ko-KR" dirty="0" smtClean="0"/>
              <a:t>(R2 = 0.951)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“</a:t>
            </a:r>
            <a:r>
              <a:rPr lang="en-US" altLang="ko-KR" b="1" dirty="0" err="1" smtClean="0">
                <a:solidFill>
                  <a:srgbClr val="0070C0"/>
                </a:solidFill>
              </a:rPr>
              <a:t>bivariate</a:t>
            </a:r>
            <a:r>
              <a:rPr lang="en-US" altLang="ko-KR" b="1" dirty="0" smtClean="0">
                <a:solidFill>
                  <a:srgbClr val="0070C0"/>
                </a:solidFill>
              </a:rPr>
              <a:t> </a:t>
            </a:r>
            <a:r>
              <a:rPr lang="en-US" altLang="ko-KR" b="1" i="1" dirty="0" smtClean="0">
                <a:solidFill>
                  <a:srgbClr val="0070C0"/>
                </a:solidFill>
              </a:rPr>
              <a:t>R2 </a:t>
            </a:r>
            <a:r>
              <a:rPr lang="en-US" altLang="ko-KR" b="1" i="1" dirty="0" smtClean="0">
                <a:solidFill>
                  <a:srgbClr val="0070C0"/>
                </a:solidFill>
              </a:rPr>
              <a:t>values” </a:t>
            </a:r>
            <a:r>
              <a:rPr lang="en-US" altLang="ko-KR" b="1" i="1" dirty="0" err="1" smtClean="0">
                <a:solidFill>
                  <a:srgbClr val="0070C0"/>
                </a:solidFill>
              </a:rPr>
              <a:t>vs</a:t>
            </a:r>
            <a:r>
              <a:rPr lang="en-US" altLang="ko-KR" b="1" i="1" dirty="0" smtClean="0">
                <a:solidFill>
                  <a:srgbClr val="0070C0"/>
                </a:solidFill>
              </a:rPr>
              <a:t> “multivariate </a:t>
            </a:r>
            <a:r>
              <a:rPr lang="en-US" altLang="ko-KR" b="1" i="1" dirty="0" smtClean="0">
                <a:solidFill>
                  <a:srgbClr val="0070C0"/>
                </a:solidFill>
              </a:rPr>
              <a:t>R2 </a:t>
            </a:r>
            <a:r>
              <a:rPr lang="en-US" altLang="ko-KR" b="1" dirty="0" smtClean="0">
                <a:solidFill>
                  <a:srgbClr val="0070C0"/>
                </a:solidFill>
              </a:rPr>
              <a:t>values” ; R2</a:t>
            </a: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   </a:t>
            </a: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   </a:t>
            </a:r>
            <a:r>
              <a:rPr lang="en-US" altLang="ko-KR" b="1" dirty="0" smtClean="0">
                <a:solidFill>
                  <a:srgbClr val="7030A0"/>
                </a:solidFill>
                <a:sym typeface="Wingdings" pitchFamily="2" charset="2"/>
              </a:rPr>
              <a:t> </a:t>
            </a:r>
            <a:r>
              <a:rPr lang="en-US" altLang="ko-KR" b="1" dirty="0" smtClean="0">
                <a:solidFill>
                  <a:srgbClr val="7030A0"/>
                </a:solidFill>
              </a:rPr>
              <a:t>no </a:t>
            </a:r>
            <a:r>
              <a:rPr lang="en-US" altLang="ko-KR" b="1" dirty="0" smtClean="0">
                <a:solidFill>
                  <a:srgbClr val="7030A0"/>
                </a:solidFill>
              </a:rPr>
              <a:t>advantage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(in </a:t>
            </a:r>
            <a:r>
              <a:rPr lang="en-US" altLang="ko-KR" dirty="0" smtClean="0"/>
              <a:t>using the more complicated multivariate </a:t>
            </a:r>
            <a:r>
              <a:rPr lang="en-US" altLang="ko-KR" dirty="0" smtClean="0"/>
              <a:t>equations)</a:t>
            </a:r>
            <a:endParaRPr lang="ko-KR" altLang="en-US" dirty="0" smtClean="0"/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    </a:t>
            </a:r>
            <a:r>
              <a:rPr lang="en-US" altLang="ko-KR" dirty="0" smtClean="0"/>
              <a:t>multivariate </a:t>
            </a:r>
            <a:r>
              <a:rPr lang="en-US" altLang="ko-KR" dirty="0" smtClean="0"/>
              <a:t>models do not account for significantly more variation than the corresponding simple linear regression </a:t>
            </a:r>
            <a:r>
              <a:rPr lang="en-US" altLang="ko-KR" dirty="0" smtClean="0"/>
              <a:t>equations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404958" y="2143116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2479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Bivariate</a:t>
                      </a:r>
                      <a:r>
                        <a:rPr lang="en-US" altLang="ko-KR" dirty="0" smtClean="0"/>
                        <a:t>(simple)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multivariate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0.945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0.948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0.883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0.895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Bicarbonate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0.950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0.951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“central” </a:t>
            </a:r>
            <a:r>
              <a:rPr lang="en-US" altLang="ko-KR" sz="2800" b="1" dirty="0" err="1" smtClean="0">
                <a:solidFill>
                  <a:srgbClr val="0070C0"/>
                </a:solidFill>
              </a:rPr>
              <a:t>vs</a:t>
            </a:r>
            <a:r>
              <a:rPr lang="en-US" altLang="ko-KR" sz="2800" b="1" dirty="0" smtClean="0">
                <a:solidFill>
                  <a:srgbClr val="0070C0"/>
                </a:solidFill>
              </a:rPr>
              <a:t> “peripheral VBG” values </a:t>
            </a:r>
          </a:p>
          <a:p>
            <a:endParaRPr lang="en-US" altLang="ko-KR" sz="500" dirty="0" smtClean="0"/>
          </a:p>
          <a:p>
            <a:pPr lvl="1"/>
            <a:r>
              <a:rPr lang="en-US" altLang="ko-KR" sz="2200" dirty="0" smtClean="0"/>
              <a:t>drawn </a:t>
            </a:r>
            <a:r>
              <a:rPr lang="en-US" altLang="ko-KR" sz="2200" dirty="0" smtClean="0"/>
              <a:t>from 14 patients </a:t>
            </a:r>
            <a:endParaRPr lang="en-US" altLang="ko-KR" sz="2200" dirty="0" smtClean="0"/>
          </a:p>
          <a:p>
            <a:pPr lvl="1"/>
            <a:r>
              <a:rPr lang="en-US" altLang="ko-KR" sz="2200" dirty="0" smtClean="0"/>
              <a:t>14 </a:t>
            </a:r>
            <a:r>
              <a:rPr lang="en-US" altLang="ko-KR" sz="2200" dirty="0" smtClean="0"/>
              <a:t>paired </a:t>
            </a:r>
            <a:r>
              <a:rPr lang="en-US" altLang="ko-KR" sz="2200" dirty="0" smtClean="0"/>
              <a:t>samples (one </a:t>
            </a:r>
            <a:r>
              <a:rPr lang="en-US" altLang="ko-KR" sz="2200" dirty="0" smtClean="0"/>
              <a:t>paired sample per patient)</a:t>
            </a:r>
          </a:p>
          <a:p>
            <a:endParaRPr lang="ko-KR" altLang="en-US" sz="2000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/>
        </p:nvGraphicFramePr>
        <p:xfrm>
          <a:off x="357158" y="3643314"/>
          <a:ext cx="8643998" cy="2181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785950"/>
                <a:gridCol w="2071702"/>
                <a:gridCol w="3143272"/>
              </a:tblGrid>
              <a:tr h="54530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Central (mean)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Peripheral (mean)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Central-Peripheral (mean)</a:t>
                      </a:r>
                      <a:endParaRPr lang="ko-KR" altLang="en-US" dirty="0"/>
                    </a:p>
                  </a:txBody>
                  <a:tcPr/>
                </a:tc>
              </a:tr>
              <a:tr h="54530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7.34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7.34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-0.001 (-0.01%)</a:t>
                      </a:r>
                      <a:endParaRPr lang="ko-KR" altLang="en-US" dirty="0"/>
                    </a:p>
                  </a:txBody>
                  <a:tcPr/>
                </a:tc>
              </a:tr>
              <a:tr h="54530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PCO2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37.52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36.80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0.72 (1.94%)</a:t>
                      </a:r>
                      <a:endParaRPr lang="ko-KR" altLang="en-US" dirty="0"/>
                    </a:p>
                  </a:txBody>
                  <a:tcPr/>
                </a:tc>
              </a:tr>
              <a:tr h="54530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bicarbonate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21.18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20.87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0.31</a:t>
                      </a:r>
                      <a:r>
                        <a:rPr lang="en-US" altLang="ko-KR" baseline="0" dirty="0" smtClean="0"/>
                        <a:t> (1.46%)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Discussion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/>
              <a:t>VBG analysis </a:t>
            </a:r>
            <a:r>
              <a:rPr lang="en-US" altLang="ko-KR" dirty="0" smtClean="0"/>
              <a:t>clearly </a:t>
            </a:r>
            <a:r>
              <a:rPr lang="en-US" altLang="ko-KR" u="sng" dirty="0" smtClean="0"/>
              <a:t>does not replace ABG </a:t>
            </a:r>
            <a:r>
              <a:rPr lang="en-US" altLang="ko-KR" dirty="0" smtClean="0"/>
              <a:t>analysis in determining exact </a:t>
            </a:r>
            <a:r>
              <a:rPr lang="en-US" altLang="ko-KR" b="1" dirty="0" smtClean="0"/>
              <a:t>Po2 status</a:t>
            </a:r>
            <a:r>
              <a:rPr lang="en-US" altLang="ko-KR" dirty="0" smtClean="0"/>
              <a:t>,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Arterial </a:t>
            </a:r>
            <a:r>
              <a:rPr lang="en-US" altLang="ko-KR" dirty="0" smtClean="0"/>
              <a:t>puncture may still be required for </a:t>
            </a:r>
            <a:r>
              <a:rPr lang="en-US" altLang="ko-KR" b="1" dirty="0" smtClean="0"/>
              <a:t>invasive </a:t>
            </a:r>
            <a:r>
              <a:rPr lang="en-US" altLang="ko-KR" dirty="0" smtClean="0"/>
              <a:t>arterial BP </a:t>
            </a:r>
            <a:r>
              <a:rPr lang="en-US" altLang="ko-KR" dirty="0" smtClean="0"/>
              <a:t>monitoring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But, </a:t>
            </a:r>
            <a:r>
              <a:rPr lang="en-US" altLang="ko-KR" dirty="0" smtClean="0"/>
              <a:t>given the well-accepted accuracy of pulse </a:t>
            </a:r>
            <a:r>
              <a:rPr lang="en-US" altLang="ko-KR" dirty="0" err="1" smtClean="0"/>
              <a:t>oximetry</a:t>
            </a:r>
            <a:r>
              <a:rPr lang="en-US" altLang="ko-KR" dirty="0" smtClean="0"/>
              <a:t>, </a:t>
            </a:r>
            <a:r>
              <a:rPr lang="en-US" altLang="ko-KR" dirty="0" smtClean="0"/>
              <a:t>VBG </a:t>
            </a:r>
            <a:r>
              <a:rPr lang="en-US" altLang="ko-KR" dirty="0" smtClean="0"/>
              <a:t>analysis may be a </a:t>
            </a:r>
            <a:r>
              <a:rPr lang="en-US" altLang="ko-KR" b="1" dirty="0" smtClean="0"/>
              <a:t>safer alternative</a:t>
            </a:r>
            <a:r>
              <a:rPr lang="en-US" altLang="ko-KR" dirty="0" smtClean="0"/>
              <a:t> to ABG analysis for determining acid-base </a:t>
            </a:r>
            <a:r>
              <a:rPr lang="en-US" altLang="ko-KR" dirty="0" smtClean="0"/>
              <a:t>status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previous studies</a:t>
            </a:r>
          </a:p>
          <a:p>
            <a:pPr lvl="1"/>
            <a:r>
              <a:rPr lang="en-US" u="sng" dirty="0" smtClean="0"/>
              <a:t>limited by specific patient </a:t>
            </a:r>
            <a:r>
              <a:rPr lang="en-US" dirty="0" smtClean="0"/>
              <a:t>group samples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e.g., patients with diabetic </a:t>
            </a:r>
            <a:r>
              <a:rPr lang="en-US" dirty="0" err="1" smtClean="0"/>
              <a:t>ketoacidosis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analysis of </a:t>
            </a:r>
            <a:r>
              <a:rPr lang="en-US" u="sng" dirty="0" smtClean="0"/>
              <a:t>only one or some parameters </a:t>
            </a:r>
            <a:r>
              <a:rPr lang="en-US" dirty="0" smtClean="0"/>
              <a:t>rather </a:t>
            </a:r>
            <a:r>
              <a:rPr lang="en-US" dirty="0" smtClean="0"/>
              <a:t>than all commonly used parameters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e.g., pH, Pco2, and bicarbonate),</a:t>
            </a:r>
          </a:p>
          <a:p>
            <a:pPr lvl="1"/>
            <a:r>
              <a:rPr lang="en-US" dirty="0" smtClean="0"/>
              <a:t>examination of </a:t>
            </a:r>
            <a:r>
              <a:rPr lang="en-US" u="sng" dirty="0" smtClean="0"/>
              <a:t>only one ABG and VBG sample per patient</a:t>
            </a:r>
          </a:p>
          <a:p>
            <a:pPr lvl="1"/>
            <a:r>
              <a:rPr lang="en-US" dirty="0" smtClean="0"/>
              <a:t>A few authors even expressed ”doubts” about the use of VBG values in lieu of arterial values 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Vein sampling?</a:t>
            </a:r>
          </a:p>
          <a:p>
            <a:pPr lvl="1"/>
            <a:r>
              <a:rPr lang="en-US" altLang="ko-KR" dirty="0" smtClean="0">
                <a:solidFill>
                  <a:srgbClr val="7030A0"/>
                </a:solidFill>
              </a:rPr>
              <a:t>Relatively safer </a:t>
            </a:r>
            <a:r>
              <a:rPr lang="en-US" altLang="ko-KR" dirty="0" smtClean="0"/>
              <a:t>procedure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VBGA (venous blood gas analysis)</a:t>
            </a:r>
            <a:endParaRPr lang="ko-KR" altLang="en-US" dirty="0" smtClean="0"/>
          </a:p>
          <a:p>
            <a:pPr lvl="2"/>
            <a:r>
              <a:rPr lang="en-US" altLang="ko-KR" dirty="0" smtClean="0"/>
              <a:t>May be an alternative to ABG analysis for acid-base status ??</a:t>
            </a:r>
          </a:p>
          <a:p>
            <a:pPr lvl="2"/>
            <a:endParaRPr lang="en-US" altLang="ko-KR" dirty="0" smtClean="0"/>
          </a:p>
          <a:p>
            <a:r>
              <a:rPr lang="en-US" altLang="ko-KR" b="1" dirty="0" smtClean="0">
                <a:solidFill>
                  <a:srgbClr val="0070C0"/>
                </a:solidFill>
              </a:rPr>
              <a:t>Accuracy of VBG values?</a:t>
            </a:r>
          </a:p>
          <a:p>
            <a:pPr lvl="1"/>
            <a:r>
              <a:rPr lang="en-US" altLang="ko-KR" dirty="0" smtClean="0"/>
              <a:t>A few studies have expressed reservation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Limitations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pPr lvl="1"/>
            <a:r>
              <a:rPr lang="en-US" altLang="ko-KR" b="1" dirty="0" smtClean="0"/>
              <a:t>“40 patients”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en-US" altLang="ko-KR" dirty="0" smtClean="0"/>
              <a:t>that met study inclusion criteria were enrolled.</a:t>
            </a:r>
          </a:p>
          <a:p>
            <a:pPr lvl="1"/>
            <a:r>
              <a:rPr lang="en-US" altLang="ko-KR" b="1" dirty="0" smtClean="0"/>
              <a:t> prevalence </a:t>
            </a:r>
            <a:r>
              <a:rPr lang="en-US" altLang="ko-KR" b="1" dirty="0" smtClean="0"/>
              <a:t>of </a:t>
            </a:r>
            <a:r>
              <a:rPr lang="en-US" altLang="ko-KR" b="1" dirty="0" smtClean="0"/>
              <a:t>sepsis ↑</a:t>
            </a:r>
            <a:endParaRPr lang="en-US" altLang="ko-KR" b="1" dirty="0" smtClean="0"/>
          </a:p>
          <a:p>
            <a:pPr lvl="2"/>
            <a:r>
              <a:rPr lang="en-US" altLang="ko-KR" dirty="0" smtClean="0"/>
              <a:t>Other </a:t>
            </a:r>
            <a:r>
              <a:rPr lang="en-US" altLang="ko-KR" dirty="0" err="1" smtClean="0"/>
              <a:t>pathophysiologic</a:t>
            </a:r>
            <a:r>
              <a:rPr lang="en-US" altLang="ko-KR" dirty="0" smtClean="0"/>
              <a:t> states, such as </a:t>
            </a:r>
            <a:r>
              <a:rPr lang="en-US" altLang="ko-KR" u="sng" dirty="0" smtClean="0"/>
              <a:t>pure </a:t>
            </a:r>
            <a:r>
              <a:rPr lang="en-US" altLang="ko-KR" u="sng" dirty="0" err="1" smtClean="0"/>
              <a:t>hypovolemic</a:t>
            </a:r>
            <a:r>
              <a:rPr lang="en-US" altLang="ko-KR" u="sng" dirty="0" smtClean="0"/>
              <a:t> shock</a:t>
            </a:r>
            <a:r>
              <a:rPr lang="en-US" altLang="ko-KR" dirty="0" smtClean="0"/>
              <a:t> and </a:t>
            </a:r>
            <a:r>
              <a:rPr lang="en-US" altLang="ko-KR" u="sng" dirty="0" err="1" smtClean="0"/>
              <a:t>cardiogenic</a:t>
            </a:r>
            <a:r>
              <a:rPr lang="en-US" altLang="ko-KR" u="sng" dirty="0" smtClean="0"/>
              <a:t> shock</a:t>
            </a:r>
            <a:r>
              <a:rPr lang="en-US" altLang="ko-KR" dirty="0" smtClean="0"/>
              <a:t>, were </a:t>
            </a:r>
            <a:r>
              <a:rPr lang="en-US" altLang="ko-KR" b="1" dirty="0" smtClean="0"/>
              <a:t>underrepresented</a:t>
            </a:r>
          </a:p>
          <a:p>
            <a:pPr lvl="2"/>
            <a:r>
              <a:rPr lang="en-US" altLang="ko-KR" b="1" dirty="0" smtClean="0"/>
              <a:t>limit</a:t>
            </a:r>
            <a:r>
              <a:rPr lang="en-US" altLang="ko-KR" dirty="0" smtClean="0"/>
              <a:t> </a:t>
            </a:r>
            <a:r>
              <a:rPr lang="en-US" altLang="ko-KR" dirty="0" smtClean="0"/>
              <a:t>the </a:t>
            </a:r>
            <a:r>
              <a:rPr lang="en-US" altLang="ko-KR" dirty="0" err="1" smtClean="0"/>
              <a:t>generalizability</a:t>
            </a:r>
            <a:r>
              <a:rPr lang="en-US" altLang="ko-KR" dirty="0" smtClean="0"/>
              <a:t> of </a:t>
            </a:r>
            <a:r>
              <a:rPr lang="en-US" altLang="ko-KR" dirty="0" smtClean="0"/>
              <a:t>results</a:t>
            </a:r>
            <a:r>
              <a:rPr lang="en-US" altLang="ko-KR" dirty="0" smtClean="0"/>
              <a:t>, especially in patients with </a:t>
            </a:r>
            <a:r>
              <a:rPr lang="en-US" altLang="ko-KR" b="1" dirty="0" smtClean="0"/>
              <a:t>very low cardiac output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Limitations</a:t>
            </a:r>
          </a:p>
          <a:p>
            <a:pPr lvl="1"/>
            <a:r>
              <a:rPr lang="en-US" altLang="ko-KR" dirty="0" smtClean="0"/>
              <a:t>study did include a wide range of acid-base status</a:t>
            </a:r>
          </a:p>
          <a:p>
            <a:pPr lvl="2"/>
            <a:r>
              <a:rPr lang="en-US" altLang="ko-KR" dirty="0" smtClean="0"/>
              <a:t>arterial </a:t>
            </a:r>
            <a:r>
              <a:rPr lang="en-US" altLang="ko-KR" dirty="0" smtClean="0"/>
              <a:t>pH </a:t>
            </a:r>
            <a:r>
              <a:rPr lang="en-US" altLang="ko-KR" dirty="0" smtClean="0"/>
              <a:t>(</a:t>
            </a:r>
            <a:r>
              <a:rPr lang="en-US" altLang="ko-KR" dirty="0" smtClean="0"/>
              <a:t>6.73 to </a:t>
            </a:r>
            <a:r>
              <a:rPr lang="en-US" altLang="ko-KR" dirty="0" smtClean="0"/>
              <a:t>7.63)</a:t>
            </a:r>
          </a:p>
          <a:p>
            <a:pPr lvl="2"/>
            <a:r>
              <a:rPr lang="en-US" altLang="ko-KR" dirty="0" smtClean="0"/>
              <a:t>arterial bicarbonate (</a:t>
            </a:r>
            <a:r>
              <a:rPr lang="en-US" altLang="ko-KR" dirty="0" smtClean="0"/>
              <a:t>2 </a:t>
            </a:r>
            <a:r>
              <a:rPr lang="en-US" altLang="ko-KR" dirty="0" smtClean="0"/>
              <a:t>to 45 </a:t>
            </a:r>
            <a:r>
              <a:rPr lang="en-US" altLang="ko-KR" dirty="0" err="1" smtClean="0"/>
              <a:t>mEq</a:t>
            </a:r>
            <a:r>
              <a:rPr lang="en-US" altLang="ko-KR" dirty="0" smtClean="0"/>
              <a:t>/L)</a:t>
            </a:r>
          </a:p>
          <a:p>
            <a:pPr lvl="2"/>
            <a:r>
              <a:rPr lang="en-US" altLang="ko-KR" dirty="0" smtClean="0"/>
              <a:t>arterial PCO2 (16 </a:t>
            </a:r>
            <a:r>
              <a:rPr lang="en-US" altLang="ko-KR" dirty="0" smtClean="0"/>
              <a:t>to 79 </a:t>
            </a:r>
            <a:r>
              <a:rPr lang="en-US" altLang="ko-KR" dirty="0" smtClean="0"/>
              <a:t>mmHg)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there </a:t>
            </a:r>
            <a:r>
              <a:rPr lang="en-US" altLang="ko-KR" dirty="0" smtClean="0"/>
              <a:t>were </a:t>
            </a:r>
            <a:r>
              <a:rPr lang="en-US" altLang="ko-KR" b="1" dirty="0" smtClean="0"/>
              <a:t>fewer values at the extremes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These ranges encompass most of the values commonly encountered in an ICU setting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Conclusions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Peripheral or central </a:t>
            </a:r>
            <a:r>
              <a:rPr lang="en-US" altLang="ko-KR" sz="2800" b="1" dirty="0" smtClean="0"/>
              <a:t>venous pH</a:t>
            </a:r>
            <a:r>
              <a:rPr lang="en-US" altLang="ko-KR" sz="2800" dirty="0" smtClean="0"/>
              <a:t>, </a:t>
            </a:r>
            <a:r>
              <a:rPr lang="en-US" altLang="ko-KR" sz="2800" b="1" dirty="0" smtClean="0"/>
              <a:t>Pco2</a:t>
            </a:r>
            <a:r>
              <a:rPr lang="en-US" altLang="ko-KR" sz="2800" dirty="0" smtClean="0"/>
              <a:t> </a:t>
            </a:r>
            <a:r>
              <a:rPr lang="en-US" altLang="ko-KR" sz="2800" dirty="0" smtClean="0"/>
              <a:t>and </a:t>
            </a:r>
            <a:r>
              <a:rPr lang="en-US" altLang="ko-KR" sz="2800" b="1" dirty="0" smtClean="0"/>
              <a:t>bicarbonate</a:t>
            </a:r>
            <a:r>
              <a:rPr lang="en-US" altLang="ko-KR" sz="2800" dirty="0" smtClean="0"/>
              <a:t> can </a:t>
            </a:r>
            <a:r>
              <a:rPr lang="en-US" altLang="ko-KR" sz="2800" b="1" dirty="0" smtClean="0"/>
              <a:t>replace</a:t>
            </a:r>
            <a:r>
              <a:rPr lang="en-US" altLang="ko-KR" sz="2800" dirty="0" smtClean="0"/>
              <a:t> their </a:t>
            </a:r>
            <a:r>
              <a:rPr lang="en-US" altLang="ko-KR" sz="2800" b="1" dirty="0" smtClean="0"/>
              <a:t>arterial equivalents </a:t>
            </a:r>
            <a:r>
              <a:rPr lang="en-US" altLang="ko-KR" sz="2800" dirty="0" smtClean="0"/>
              <a:t>in many clinical contexts that are encountered in the ICU.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Further work needs to be done to define better the relationship between ABG and VBG values in </a:t>
            </a:r>
            <a:r>
              <a:rPr lang="en-US" altLang="ko-KR" sz="2800" b="1" dirty="0" smtClean="0"/>
              <a:t>low-cardiac-output states.</a:t>
            </a:r>
            <a:endParaRPr lang="ko-KR" alt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rgbClr val="0070C0"/>
                </a:solidFill>
              </a:rPr>
              <a:t>Previous study ?</a:t>
            </a:r>
          </a:p>
          <a:p>
            <a:pPr lvl="1"/>
            <a:r>
              <a:rPr lang="en-US" altLang="ko-KR" sz="2400" dirty="0" smtClean="0"/>
              <a:t>Dose not examined </a:t>
            </a:r>
          </a:p>
          <a:p>
            <a:pPr lvl="1">
              <a:buNone/>
            </a:pPr>
            <a:r>
              <a:rPr lang="en-US" altLang="ko-KR" sz="2400" dirty="0" smtClean="0"/>
              <a:t>   the </a:t>
            </a:r>
            <a:r>
              <a:rPr lang="en-US" altLang="ko-KR" sz="2400" b="1" dirty="0" smtClean="0"/>
              <a:t>agreement</a:t>
            </a:r>
            <a:r>
              <a:rPr lang="en-US" altLang="ko-KR" sz="2400" dirty="0" smtClean="0"/>
              <a:t> in </a:t>
            </a:r>
            <a:r>
              <a:rPr lang="en-US" altLang="ko-KR" sz="2400" b="1" dirty="0" smtClean="0"/>
              <a:t>arterial</a:t>
            </a:r>
            <a:r>
              <a:rPr lang="en-US" altLang="ko-KR" sz="2400" dirty="0" smtClean="0"/>
              <a:t> and </a:t>
            </a:r>
            <a:r>
              <a:rPr lang="en-US" altLang="ko-KR" sz="2400" b="1" dirty="0" smtClean="0"/>
              <a:t>central </a:t>
            </a:r>
            <a:r>
              <a:rPr lang="en-US" altLang="ko-KR" sz="2400" b="1" dirty="0" smtClean="0"/>
              <a:t>venous BG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samples </a:t>
            </a:r>
          </a:p>
          <a:p>
            <a:pPr lvl="1">
              <a:buNone/>
            </a:pPr>
            <a:r>
              <a:rPr lang="en-US" altLang="ko-KR" sz="2400" dirty="0" smtClean="0"/>
              <a:t>   among </a:t>
            </a:r>
            <a:r>
              <a:rPr lang="en-US" altLang="ko-KR" sz="2400" b="1" dirty="0" smtClean="0"/>
              <a:t>all</a:t>
            </a:r>
            <a:r>
              <a:rPr lang="en-US" altLang="ko-KR" sz="2400" dirty="0" smtClean="0"/>
              <a:t> of the </a:t>
            </a:r>
            <a:r>
              <a:rPr lang="en-US" altLang="ko-KR" sz="2400" b="1" dirty="0" smtClean="0"/>
              <a:t>commonly used parameters</a:t>
            </a:r>
          </a:p>
          <a:p>
            <a:pPr lvl="1">
              <a:buNone/>
            </a:pPr>
            <a:r>
              <a:rPr lang="en-US" altLang="ko-KR" sz="2400" b="1" dirty="0" smtClean="0"/>
              <a:t>   (pH, PCO2, bicarbonate)</a:t>
            </a:r>
          </a:p>
          <a:p>
            <a:pPr lvl="1">
              <a:buNone/>
            </a:pPr>
            <a:r>
              <a:rPr lang="en-US" altLang="ko-KR" sz="2400" dirty="0" smtClean="0"/>
              <a:t>   in a diverse population of medical ICU patients.</a:t>
            </a:r>
          </a:p>
          <a:p>
            <a:pPr lvl="1">
              <a:buNone/>
            </a:pPr>
            <a:endParaRPr lang="en-US" altLang="ko-KR" sz="2400" dirty="0" smtClean="0"/>
          </a:p>
          <a:p>
            <a:pPr lvl="1"/>
            <a:r>
              <a:rPr lang="en-US" altLang="ko-KR" sz="2400" b="1" dirty="0" smtClean="0"/>
              <a:t>No multiple </a:t>
            </a:r>
            <a:r>
              <a:rPr lang="en-US" altLang="ko-KR" sz="2400" b="1" dirty="0" err="1" smtClean="0"/>
              <a:t>paried</a:t>
            </a:r>
            <a:r>
              <a:rPr lang="en-US" altLang="ko-KR" sz="2400" b="1" dirty="0" smtClean="0"/>
              <a:t> </a:t>
            </a:r>
            <a:r>
              <a:rPr lang="en-US" altLang="ko-KR" sz="2400" dirty="0" smtClean="0"/>
              <a:t>ABG and VBG sample </a:t>
            </a:r>
          </a:p>
          <a:p>
            <a:pPr lvl="1">
              <a:buNone/>
            </a:pPr>
            <a:r>
              <a:rPr lang="en-US" altLang="ko-KR" sz="2400" dirty="0" smtClean="0"/>
              <a:t>   from each patient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r>
              <a:rPr lang="en-US" altLang="ko-KR" sz="2600" b="1" dirty="0" smtClean="0">
                <a:solidFill>
                  <a:srgbClr val="0070C0"/>
                </a:solidFill>
              </a:rPr>
              <a:t>Main objective</a:t>
            </a:r>
          </a:p>
          <a:p>
            <a:pPr lvl="1"/>
            <a:r>
              <a:rPr lang="en-US" altLang="ko-KR" sz="2200" dirty="0" smtClean="0"/>
              <a:t>examine the agreement between </a:t>
            </a:r>
            <a:r>
              <a:rPr lang="en-US" altLang="ko-KR" sz="2200" b="1" dirty="0" smtClean="0"/>
              <a:t>ABG</a:t>
            </a:r>
            <a:r>
              <a:rPr lang="en-US" altLang="ko-KR" sz="2200" dirty="0" smtClean="0"/>
              <a:t> and central </a:t>
            </a:r>
            <a:r>
              <a:rPr lang="en-US" altLang="ko-KR" sz="2200" b="1" dirty="0" smtClean="0"/>
              <a:t>VBG </a:t>
            </a:r>
            <a:r>
              <a:rPr lang="en-US" altLang="ko-KR" sz="2200" dirty="0" smtClean="0"/>
              <a:t>samples </a:t>
            </a:r>
          </a:p>
          <a:p>
            <a:pPr lvl="1"/>
            <a:r>
              <a:rPr lang="en-US" altLang="ko-KR" sz="2200" dirty="0" smtClean="0"/>
              <a:t>for all commonly used parameters</a:t>
            </a:r>
          </a:p>
          <a:p>
            <a:pPr lvl="1">
              <a:buNone/>
            </a:pPr>
            <a:r>
              <a:rPr lang="en-US" altLang="ko-KR" sz="2200" b="1" dirty="0" smtClean="0"/>
              <a:t>                 (pH, PCO2, bicarbonate)</a:t>
            </a:r>
          </a:p>
          <a:p>
            <a:pPr lvl="1">
              <a:buNone/>
            </a:pPr>
            <a:r>
              <a:rPr lang="en-US" altLang="ko-KR" sz="2200" dirty="0" smtClean="0"/>
              <a:t>   in a pathologically diverse ICU patient population</a:t>
            </a:r>
          </a:p>
          <a:p>
            <a:pPr lvl="1"/>
            <a:r>
              <a:rPr lang="en-US" altLang="ko-KR" sz="2200" dirty="0" smtClean="0"/>
              <a:t>multiple paired arterial and venous samples from each patient. </a:t>
            </a:r>
          </a:p>
          <a:p>
            <a:pPr lvl="1"/>
            <a:endParaRPr lang="en-US" altLang="ko-KR" sz="2600" dirty="0" smtClean="0"/>
          </a:p>
          <a:p>
            <a:r>
              <a:rPr lang="en-US" altLang="ko-KR" sz="2600" b="1" dirty="0" smtClean="0">
                <a:solidFill>
                  <a:srgbClr val="0070C0"/>
                </a:solidFill>
              </a:rPr>
              <a:t>Secondary objective</a:t>
            </a:r>
          </a:p>
          <a:p>
            <a:pPr lvl="1"/>
            <a:r>
              <a:rPr lang="en-US" altLang="ko-KR" sz="2200" dirty="0" smtClean="0"/>
              <a:t>compare central and peripheral VBG values</a:t>
            </a:r>
            <a:br>
              <a:rPr lang="en-US" altLang="ko-KR" sz="2200" dirty="0" smtClean="0"/>
            </a:br>
            <a:r>
              <a:rPr lang="en-US" altLang="ko-KR" sz="2200" dirty="0" smtClean="0"/>
              <a:t>               (pH, PcO2, bicarbonate)</a:t>
            </a:r>
            <a:endParaRPr lang="ko-KR" alt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Materials and Methods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Single-center, Prospective trial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Conducted </a:t>
            </a:r>
            <a:r>
              <a:rPr lang="en-US" altLang="ko-KR" sz="2000" dirty="0" smtClean="0"/>
              <a:t>in the medical ICU at Olive View-UCLA Medical Center</a:t>
            </a:r>
          </a:p>
          <a:p>
            <a:r>
              <a:rPr lang="en-US" altLang="ko-KR" sz="2000" dirty="0" smtClean="0"/>
              <a:t>All </a:t>
            </a:r>
            <a:r>
              <a:rPr lang="en-US" altLang="ko-KR" sz="2000" dirty="0" smtClean="0"/>
              <a:t>adult patients, admitted to ICU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When, ABG </a:t>
            </a:r>
            <a:r>
              <a:rPr lang="en-US" altLang="ko-KR" sz="2000" dirty="0" smtClean="0"/>
              <a:t>was deemed to be </a:t>
            </a:r>
            <a:r>
              <a:rPr lang="en-US" altLang="ko-KR" sz="2000" dirty="0" smtClean="0"/>
              <a:t>necessary</a:t>
            </a:r>
          </a:p>
          <a:p>
            <a:pPr>
              <a:buNone/>
            </a:pPr>
            <a:r>
              <a:rPr lang="en-US" altLang="ko-KR" sz="2000" dirty="0" smtClean="0">
                <a:sym typeface="Wingdings" pitchFamily="2" charset="2"/>
              </a:rPr>
              <a:t>      </a:t>
            </a:r>
            <a:r>
              <a:rPr lang="en-US" altLang="ko-KR" sz="2000" dirty="0" smtClean="0"/>
              <a:t>central </a:t>
            </a:r>
            <a:r>
              <a:rPr lang="en-US" altLang="ko-KR" sz="2000" dirty="0" smtClean="0"/>
              <a:t>venous sample was also obtained within 2 </a:t>
            </a:r>
            <a:r>
              <a:rPr lang="en-US" altLang="ko-KR" sz="2000" dirty="0" smtClean="0"/>
              <a:t>min.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 </a:t>
            </a:r>
            <a:r>
              <a:rPr lang="en-US" altLang="ko-KR" sz="2000" dirty="0" smtClean="0"/>
              <a:t>maximum of 10 paired ABG-VBG samples were obtained per patient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en-US" altLang="ko-KR" sz="2000" dirty="0" smtClean="0"/>
              <a:t>   d/t </a:t>
            </a:r>
            <a:r>
              <a:rPr lang="en-US" altLang="ko-KR" sz="2000" dirty="0" smtClean="0"/>
              <a:t>prevent </a:t>
            </a:r>
            <a:r>
              <a:rPr lang="en-US" altLang="ko-KR" sz="2000" dirty="0" smtClean="0"/>
              <a:t>a single patient from dominating the data set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Materials and Methods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Additional data </a:t>
            </a:r>
          </a:p>
          <a:p>
            <a:pPr lvl="1"/>
            <a:r>
              <a:rPr lang="en-US" altLang="ko-KR" sz="2400" dirty="0" smtClean="0"/>
              <a:t>primary diagnosis</a:t>
            </a:r>
          </a:p>
          <a:p>
            <a:pPr lvl="1"/>
            <a:r>
              <a:rPr lang="en-US" altLang="ko-KR" sz="2400" dirty="0" smtClean="0"/>
              <a:t>intubation status</a:t>
            </a:r>
          </a:p>
          <a:p>
            <a:pPr lvl="1"/>
            <a:r>
              <a:rPr lang="en-US" altLang="ko-KR" sz="2400" dirty="0" smtClean="0"/>
              <a:t>use of isotropic agents</a:t>
            </a:r>
          </a:p>
          <a:p>
            <a:pPr lvl="1"/>
            <a:r>
              <a:rPr lang="en-US" altLang="ko-KR" sz="2400" dirty="0" smtClean="0"/>
              <a:t>Hypotension (systolic </a:t>
            </a:r>
            <a:r>
              <a:rPr lang="en-US" altLang="ko-KR" sz="2400" dirty="0" smtClean="0"/>
              <a:t>BP &lt;90 mmHg)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Data comparing central and peripheral VBG values were also obtained</a:t>
            </a:r>
            <a:r>
              <a:rPr lang="en-US" altLang="ko-KR" sz="2400" dirty="0" smtClean="0"/>
              <a:t>. (within 2 min)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Statistical Analysis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The Bland-Altman method was used</a:t>
            </a:r>
          </a:p>
          <a:p>
            <a:pPr lvl="1"/>
            <a:r>
              <a:rPr lang="en-US" altLang="ko-KR" sz="2000" dirty="0" smtClean="0"/>
              <a:t>to assess agreement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between </a:t>
            </a:r>
            <a:r>
              <a:rPr lang="en-US" altLang="ko-KR" sz="2000" dirty="0" smtClean="0"/>
              <a:t>Arterial (A) and central venous (V) </a:t>
            </a:r>
            <a:r>
              <a:rPr lang="en-US" altLang="ko-KR" sz="2000" dirty="0" smtClean="0"/>
              <a:t>measurements</a:t>
            </a:r>
          </a:p>
          <a:p>
            <a:pPr lvl="1">
              <a:buNone/>
            </a:pPr>
            <a:r>
              <a:rPr lang="en-US" altLang="ko-KR" sz="2000" dirty="0" smtClean="0"/>
              <a:t>   (pH</a:t>
            </a:r>
            <a:r>
              <a:rPr lang="en-US" altLang="ko-KR" sz="2000" dirty="0" smtClean="0"/>
              <a:t>, PCO2, and </a:t>
            </a:r>
            <a:r>
              <a:rPr lang="en-US" altLang="ko-KR" sz="2000" dirty="0" err="1" smtClean="0"/>
              <a:t>bicarnonate</a:t>
            </a:r>
            <a:r>
              <a:rPr lang="en-US" altLang="ko-KR" sz="2000" dirty="0" smtClean="0"/>
              <a:t>)</a:t>
            </a:r>
            <a:endParaRPr lang="en-US" altLang="ko-KR" sz="2000" dirty="0" smtClean="0"/>
          </a:p>
        </p:txBody>
      </p:sp>
      <p:grpSp>
        <p:nvGrpSpPr>
          <p:cNvPr id="6" name="그룹 5"/>
          <p:cNvGrpSpPr/>
          <p:nvPr/>
        </p:nvGrpSpPr>
        <p:grpSpPr>
          <a:xfrm>
            <a:off x="428596" y="3281322"/>
            <a:ext cx="8215370" cy="2893100"/>
            <a:chOff x="428596" y="3281322"/>
            <a:chExt cx="8215370" cy="2893100"/>
          </a:xfrm>
        </p:grpSpPr>
        <p:sp>
          <p:nvSpPr>
            <p:cNvPr id="4" name="TextBox 3"/>
            <p:cNvSpPr txBox="1"/>
            <p:nvPr/>
          </p:nvSpPr>
          <p:spPr>
            <a:xfrm>
              <a:off x="428596" y="3281322"/>
              <a:ext cx="8215370" cy="289310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★ </a:t>
              </a:r>
              <a:r>
                <a:rPr lang="en-US" altLang="ko-KR" sz="2000" b="1" dirty="0" smtClean="0"/>
                <a:t>Bland-Altman </a:t>
              </a:r>
              <a:r>
                <a:rPr lang="en-US" altLang="ko-KR" sz="2000" b="1" dirty="0" smtClean="0"/>
                <a:t>plots</a:t>
              </a:r>
              <a:r>
                <a:rPr lang="en-US" altLang="ko-KR" sz="2000" b="1" dirty="0" smtClean="0"/>
                <a:t>?</a:t>
              </a:r>
              <a:endParaRPr lang="en-US" altLang="ko-KR" b="1" dirty="0" smtClean="0"/>
            </a:p>
            <a:p>
              <a:pPr lvl="1"/>
              <a:r>
                <a:rPr lang="ko-KR" altLang="en-US" dirty="0" smtClean="0"/>
                <a:t>새로운 측정</a:t>
              </a:r>
              <a:r>
                <a:rPr lang="en-US" altLang="ko-KR" dirty="0" smtClean="0"/>
                <a:t>(</a:t>
              </a:r>
              <a:r>
                <a:rPr lang="ko-KR" altLang="en-US" dirty="0" smtClean="0"/>
                <a:t>또는 진단</a:t>
              </a:r>
              <a:r>
                <a:rPr lang="en-US" altLang="ko-KR" dirty="0" smtClean="0"/>
                <a:t>) </a:t>
              </a:r>
              <a:r>
                <a:rPr lang="ko-KR" altLang="en-US" dirty="0" smtClean="0"/>
                <a:t>방법이 개발되었을 때</a:t>
              </a:r>
            </a:p>
            <a:p>
              <a:pPr lvl="1"/>
              <a:r>
                <a:rPr lang="ko-KR" altLang="en-US" dirty="0" smtClean="0"/>
                <a:t>새로운 </a:t>
              </a:r>
              <a:r>
                <a:rPr lang="ko-KR" altLang="en-US" dirty="0" smtClean="0"/>
                <a:t>방법의 측정값이 기존의 방법의 측정값과 비교해서 문제가 될 정도의 차이가 없음을 </a:t>
              </a:r>
              <a:r>
                <a:rPr lang="ko-KR" altLang="en-US" dirty="0" err="1" smtClean="0"/>
                <a:t>밝힐때</a:t>
              </a:r>
              <a:r>
                <a:rPr lang="ko-KR" altLang="en-US" dirty="0" smtClean="0"/>
                <a:t> 쓰는 통계학적 </a:t>
              </a:r>
              <a:r>
                <a:rPr lang="en-US" altLang="ko-KR" dirty="0" smtClean="0"/>
                <a:t>graphical </a:t>
              </a:r>
              <a:r>
                <a:rPr lang="en-US" altLang="ko-KR" dirty="0" err="1" smtClean="0"/>
                <a:t>techinique</a:t>
              </a:r>
              <a:endParaRPr lang="en-US" altLang="ko-KR" dirty="0" smtClean="0"/>
            </a:p>
            <a:p>
              <a:pPr lvl="1"/>
              <a:endParaRPr lang="en-US" altLang="ko-KR" dirty="0" smtClean="0"/>
            </a:p>
            <a:p>
              <a:pPr lvl="1"/>
              <a:r>
                <a:rPr lang="en-US" altLang="ko-KR" dirty="0" smtClean="0"/>
                <a:t>X</a:t>
              </a:r>
              <a:r>
                <a:rPr lang="ko-KR" altLang="en-US" dirty="0" smtClean="0"/>
                <a:t>축 </a:t>
              </a:r>
              <a:r>
                <a:rPr lang="en-US" altLang="ko-KR" dirty="0" smtClean="0"/>
                <a:t>- </a:t>
              </a:r>
              <a:r>
                <a:rPr lang="ko-KR" altLang="en-US" dirty="0" err="1" smtClean="0"/>
                <a:t>두방법의</a:t>
              </a:r>
              <a:r>
                <a:rPr lang="ko-KR" altLang="en-US" dirty="0" smtClean="0"/>
                <a:t> 평균값 </a:t>
              </a:r>
              <a:r>
                <a:rPr lang="en-US" altLang="ko-KR" dirty="0" smtClean="0"/>
                <a:t>(mean</a:t>
              </a:r>
              <a:r>
                <a:rPr lang="en-US" altLang="ko-KR" dirty="0" smtClean="0"/>
                <a:t>)</a:t>
              </a:r>
              <a:endParaRPr lang="ko-KR" altLang="en-US" dirty="0" smtClean="0"/>
            </a:p>
            <a:p>
              <a:pPr lvl="1"/>
              <a:r>
                <a:rPr lang="en-US" altLang="ko-KR" dirty="0" smtClean="0"/>
                <a:t>Y</a:t>
              </a:r>
              <a:r>
                <a:rPr lang="ko-KR" altLang="en-US" dirty="0" smtClean="0"/>
                <a:t>축 </a:t>
              </a:r>
              <a:r>
                <a:rPr lang="en-US" altLang="ko-KR" dirty="0" smtClean="0"/>
                <a:t>- </a:t>
              </a:r>
              <a:r>
                <a:rPr lang="ko-KR" altLang="en-US" dirty="0" err="1" smtClean="0"/>
                <a:t>두방법으로</a:t>
              </a:r>
              <a:r>
                <a:rPr lang="ko-KR" altLang="en-US" dirty="0" smtClean="0"/>
                <a:t> 측정한 값의 </a:t>
              </a:r>
              <a:r>
                <a:rPr lang="ko-KR" altLang="en-US" dirty="0" smtClean="0"/>
                <a:t>차이</a:t>
              </a:r>
              <a:endParaRPr lang="en-US" altLang="ko-KR" dirty="0" smtClean="0"/>
            </a:p>
            <a:p>
              <a:pPr lvl="1"/>
              <a:endParaRPr lang="en-US" altLang="ko-KR" dirty="0" smtClean="0"/>
            </a:p>
            <a:p>
              <a:pPr lvl="1"/>
              <a:r>
                <a:rPr lang="en-US" altLang="ko-KR" dirty="0" err="1" smtClean="0"/>
                <a:t>Cf</a:t>
              </a:r>
              <a:r>
                <a:rPr lang="en-US" altLang="ko-KR" dirty="0" smtClean="0"/>
                <a:t>) </a:t>
              </a:r>
              <a:r>
                <a:rPr lang="en-US" altLang="ko-KR" dirty="0" smtClean="0"/>
                <a:t>Mean±2SD </a:t>
              </a:r>
              <a:r>
                <a:rPr lang="ko-KR" altLang="en-US" dirty="0" smtClean="0"/>
                <a:t>를 </a:t>
              </a:r>
              <a:r>
                <a:rPr lang="en-US" altLang="ko-KR" dirty="0" smtClean="0"/>
                <a:t>limits of agreement</a:t>
              </a:r>
              <a:r>
                <a:rPr lang="ko-KR" altLang="en-US" dirty="0" smtClean="0"/>
                <a:t>라</a:t>
              </a:r>
              <a:r>
                <a:rPr lang="en-US" altLang="ko-KR" dirty="0" smtClean="0"/>
                <a:t> </a:t>
              </a:r>
              <a:r>
                <a:rPr lang="ko-KR" altLang="en-US" dirty="0" smtClean="0"/>
                <a:t>한다</a:t>
              </a:r>
            </a:p>
            <a:p>
              <a:endParaRPr lang="ko-KR" alt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3438" y="4701663"/>
              <a:ext cx="3857652" cy="64633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>
                <a:buFont typeface="Wingdings"/>
                <a:buChar char="à"/>
              </a:pPr>
              <a:r>
                <a:rPr lang="en-US" altLang="ko-KR" dirty="0" smtClean="0"/>
                <a:t>“</a:t>
              </a:r>
              <a:r>
                <a:rPr lang="en-US" altLang="ko-KR" dirty="0" smtClean="0"/>
                <a:t>The average value ( [A+V] / 2 </a:t>
              </a:r>
              <a:r>
                <a:rPr lang="en-US" altLang="ko-KR" dirty="0" smtClean="0"/>
                <a:t>)”</a:t>
              </a:r>
            </a:p>
            <a:p>
              <a:pPr>
                <a:buFont typeface="Wingdings"/>
                <a:buChar char="à"/>
              </a:pPr>
              <a:r>
                <a:rPr lang="en-US" altLang="ko-KR" dirty="0" smtClean="0">
                  <a:sym typeface="Wingdings" pitchFamily="2" charset="2"/>
                </a:rPr>
                <a:t> </a:t>
              </a:r>
              <a:r>
                <a:rPr lang="en-US" altLang="ko-KR" dirty="0" smtClean="0"/>
                <a:t>“The A-V different”</a:t>
              </a:r>
              <a:endParaRPr lang="ko-KR" altLang="en-US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2060"/>
                </a:solidFill>
              </a:rPr>
              <a:t>Statistical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4" y="1600200"/>
            <a:ext cx="8786842" cy="452596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“Linear regression” (</a:t>
            </a:r>
            <a:r>
              <a:rPr lang="ko-KR" altLang="en-US" sz="2800" dirty="0" smtClean="0"/>
              <a:t>회계분석</a:t>
            </a:r>
            <a:r>
              <a:rPr lang="en-US" altLang="ko-KR" sz="2800" dirty="0" smtClean="0"/>
              <a:t>)</a:t>
            </a:r>
          </a:p>
          <a:p>
            <a:pPr lvl="1"/>
            <a:r>
              <a:rPr lang="en-US" altLang="ko-KR" sz="2400" dirty="0" smtClean="0"/>
              <a:t>was </a:t>
            </a:r>
            <a:r>
              <a:rPr lang="en-US" altLang="ko-KR" sz="2400" dirty="0" smtClean="0"/>
              <a:t>used to establish equations </a:t>
            </a:r>
            <a:endParaRPr lang="en-US" altLang="ko-KR" sz="2400" dirty="0" smtClean="0"/>
          </a:p>
          <a:p>
            <a:pPr lvl="1"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for </a:t>
            </a:r>
            <a:r>
              <a:rPr lang="en-US" altLang="ko-KR" sz="2400" dirty="0" smtClean="0"/>
              <a:t>estimation of arterial values from central venous values. </a:t>
            </a:r>
          </a:p>
          <a:p>
            <a:pPr lvl="1"/>
            <a:endParaRPr lang="en-US" altLang="ko-KR" sz="2400" dirty="0" smtClean="0"/>
          </a:p>
          <a:p>
            <a:endParaRPr lang="en-US" altLang="ko-KR" sz="2800" dirty="0" smtClean="0"/>
          </a:p>
        </p:txBody>
      </p:sp>
      <p:grpSp>
        <p:nvGrpSpPr>
          <p:cNvPr id="6" name="그룹 5"/>
          <p:cNvGrpSpPr/>
          <p:nvPr/>
        </p:nvGrpSpPr>
        <p:grpSpPr>
          <a:xfrm>
            <a:off x="642910" y="3643314"/>
            <a:ext cx="8001056" cy="2508379"/>
            <a:chOff x="285720" y="3929066"/>
            <a:chExt cx="8001056" cy="2508379"/>
          </a:xfrm>
        </p:grpSpPr>
        <p:sp>
          <p:nvSpPr>
            <p:cNvPr id="4" name="TextBox 3"/>
            <p:cNvSpPr txBox="1"/>
            <p:nvPr/>
          </p:nvSpPr>
          <p:spPr>
            <a:xfrm>
              <a:off x="285720" y="3929066"/>
              <a:ext cx="8001056" cy="250837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/>
                <a:t>★ </a:t>
              </a:r>
              <a:r>
                <a:rPr lang="en-US" altLang="ko-KR" sz="2000" b="1" dirty="0" smtClean="0"/>
                <a:t> Regression </a:t>
              </a:r>
              <a:r>
                <a:rPr lang="en-US" altLang="ko-KR" sz="2000" b="1" dirty="0" smtClean="0"/>
                <a:t>(</a:t>
              </a:r>
              <a:r>
                <a:rPr lang="ko-KR" altLang="en-US" sz="2000" b="1" dirty="0" smtClean="0"/>
                <a:t>회귀분석</a:t>
              </a:r>
              <a:r>
                <a:rPr lang="en-US" altLang="ko-KR" sz="2000" b="1" dirty="0" smtClean="0"/>
                <a:t>)</a:t>
              </a:r>
            </a:p>
            <a:p>
              <a:endParaRPr lang="en-US" altLang="ko-KR" sz="500" b="1" dirty="0" smtClean="0"/>
            </a:p>
            <a:p>
              <a:r>
                <a:rPr lang="ko-KR" altLang="en-US" dirty="0" smtClean="0"/>
                <a:t>     회귀분석이란 </a:t>
              </a:r>
              <a:r>
                <a:rPr lang="ko-KR" altLang="en-US" dirty="0" smtClean="0"/>
                <a:t>종속변수</a:t>
              </a:r>
              <a:r>
                <a:rPr lang="en-US" altLang="ko-KR" dirty="0" smtClean="0"/>
                <a:t>(Y)</a:t>
              </a:r>
              <a:r>
                <a:rPr lang="ko-KR" altLang="en-US" dirty="0" smtClean="0"/>
                <a:t>의 변화를 독립변수</a:t>
              </a:r>
              <a:r>
                <a:rPr lang="en-US" altLang="ko-KR" dirty="0" smtClean="0"/>
                <a:t>(X)</a:t>
              </a:r>
              <a:r>
                <a:rPr lang="ko-KR" altLang="en-US" dirty="0" smtClean="0"/>
                <a:t>들의 선형 </a:t>
              </a:r>
              <a:r>
                <a:rPr lang="ko-KR" altLang="en-US" dirty="0" smtClean="0"/>
                <a:t>조합으로</a:t>
              </a:r>
              <a:endParaRPr lang="en-US" altLang="ko-KR" dirty="0" smtClean="0"/>
            </a:p>
            <a:p>
              <a:r>
                <a:rPr lang="en-US" altLang="ko-KR" dirty="0" smtClean="0"/>
                <a:t> </a:t>
              </a:r>
              <a:r>
                <a:rPr lang="en-US" altLang="ko-KR" dirty="0" smtClean="0"/>
                <a:t>   </a:t>
              </a:r>
              <a:r>
                <a:rPr lang="ko-KR" altLang="en-US" dirty="0" smtClean="0"/>
                <a:t>설명하려는 분석기법</a:t>
              </a:r>
              <a:endParaRPr lang="en-US" altLang="ko-KR" dirty="0" smtClean="0"/>
            </a:p>
            <a:p>
              <a:endParaRPr lang="en-US" altLang="ko-KR" dirty="0" smtClean="0"/>
            </a:p>
            <a:p>
              <a:r>
                <a:rPr lang="en-US" altLang="ko-KR" dirty="0" smtClean="0"/>
                <a:t> </a:t>
              </a:r>
              <a:r>
                <a:rPr lang="en-US" altLang="ko-KR" dirty="0" smtClean="0"/>
                <a:t>                                     </a:t>
              </a:r>
              <a:r>
                <a:rPr lang="en-US" altLang="ko-KR" sz="2400" dirty="0" smtClean="0"/>
                <a:t>Y=</a:t>
              </a:r>
              <a:r>
                <a:rPr lang="en-US" altLang="ko-KR" sz="2400" dirty="0" err="1" smtClean="0"/>
                <a:t>a+bx+c</a:t>
              </a:r>
              <a:endParaRPr lang="ko-KR" altLang="en-US" dirty="0" smtClean="0"/>
            </a:p>
            <a:p>
              <a:endParaRPr lang="ko-KR" altLang="en-US" dirty="0" smtClean="0"/>
            </a:p>
            <a:p>
              <a:r>
                <a:rPr lang="en-US" altLang="ko-KR" dirty="0" smtClean="0"/>
                <a:t> </a:t>
              </a:r>
              <a:r>
                <a:rPr lang="en-US" altLang="ko-KR" dirty="0" smtClean="0"/>
                <a:t>      </a:t>
              </a:r>
              <a:r>
                <a:rPr lang="ko-KR" altLang="en-US" dirty="0" smtClean="0"/>
                <a:t>독립변수가 </a:t>
              </a:r>
              <a:r>
                <a:rPr lang="en-US" altLang="ko-KR" dirty="0" smtClean="0"/>
                <a:t>1</a:t>
              </a:r>
              <a:r>
                <a:rPr lang="ko-KR" altLang="en-US" dirty="0" smtClean="0"/>
                <a:t>개 </a:t>
              </a:r>
              <a:r>
                <a:rPr lang="en-US" altLang="ko-KR" dirty="0" smtClean="0">
                  <a:sym typeface="Wingdings" pitchFamily="2" charset="2"/>
                </a:rPr>
                <a:t></a:t>
              </a:r>
              <a:r>
                <a:rPr lang="en-US" altLang="ko-KR" dirty="0" smtClean="0"/>
                <a:t> </a:t>
              </a:r>
              <a:r>
                <a:rPr lang="ko-KR" altLang="en-US" dirty="0" smtClean="0"/>
                <a:t>단일회귀분석 </a:t>
              </a:r>
              <a:r>
                <a:rPr lang="en-US" altLang="ko-KR" dirty="0" smtClean="0"/>
                <a:t>(simple regression)</a:t>
              </a:r>
            </a:p>
            <a:p>
              <a:r>
                <a:rPr lang="en-US" altLang="ko-KR" dirty="0" smtClean="0"/>
                <a:t> </a:t>
              </a:r>
              <a:r>
                <a:rPr lang="en-US" altLang="ko-KR" dirty="0" smtClean="0"/>
                <a:t>      </a:t>
              </a:r>
              <a:r>
                <a:rPr lang="ko-KR" altLang="en-US" dirty="0" smtClean="0"/>
                <a:t>독립변수가 </a:t>
              </a:r>
              <a:r>
                <a:rPr lang="ko-KR" altLang="en-US" dirty="0" err="1" smtClean="0"/>
                <a:t>여러개</a:t>
              </a:r>
              <a:r>
                <a:rPr lang="ko-KR" altLang="en-US" dirty="0" smtClean="0"/>
                <a:t> </a:t>
              </a:r>
              <a:r>
                <a:rPr lang="en-US" altLang="ko-KR" dirty="0" smtClean="0">
                  <a:sym typeface="Wingdings" pitchFamily="2" charset="2"/>
                </a:rPr>
                <a:t> </a:t>
              </a:r>
              <a:r>
                <a:rPr lang="ko-KR" altLang="en-US" dirty="0" smtClean="0"/>
                <a:t>다중회귀분석 </a:t>
              </a:r>
              <a:r>
                <a:rPr lang="en-US" altLang="ko-KR" dirty="0" smtClean="0"/>
                <a:t>(multiple regression</a:t>
              </a:r>
              <a:r>
                <a:rPr lang="en-US" altLang="ko-KR" dirty="0" smtClean="0"/>
                <a:t>) </a:t>
              </a:r>
              <a:endParaRPr lang="ko-KR" alt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00694" y="4929198"/>
              <a:ext cx="2428892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 </a:t>
              </a:r>
              <a:r>
                <a:rPr lang="en-US" altLang="ko-KR" dirty="0" smtClean="0">
                  <a:sym typeface="Wingdings" pitchFamily="2" charset="2"/>
                </a:rPr>
                <a:t> venous value</a:t>
              </a:r>
            </a:p>
            <a:p>
              <a:r>
                <a:rPr lang="en-US" altLang="ko-KR" dirty="0" smtClean="0">
                  <a:sym typeface="Wingdings" pitchFamily="2" charset="2"/>
                </a:rPr>
                <a:t>Y  arterial value</a:t>
              </a:r>
              <a:endParaRPr lang="ko-KR" alt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136186</TotalTime>
  <Words>1361</Words>
  <Application>Microsoft Office PowerPoint</Application>
  <PresentationFormat>화면 슬라이드 쇼(4:3)</PresentationFormat>
  <Paragraphs>272</Paragraphs>
  <Slides>32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Office 테마</vt:lpstr>
      <vt:lpstr>Agreement between Central Venous and Arterial Blood Gas Measurements in the Intensive Care Unit</vt:lpstr>
      <vt:lpstr>슬라이드 2</vt:lpstr>
      <vt:lpstr>슬라이드 3</vt:lpstr>
      <vt:lpstr>슬라이드 4</vt:lpstr>
      <vt:lpstr>슬라이드 5</vt:lpstr>
      <vt:lpstr>Materials and Methods</vt:lpstr>
      <vt:lpstr>Materials and Methods</vt:lpstr>
      <vt:lpstr>Statistical Analysis</vt:lpstr>
      <vt:lpstr>Statistical Analysis</vt:lpstr>
      <vt:lpstr>슬라이드 10</vt:lpstr>
      <vt:lpstr>Results</vt:lpstr>
      <vt:lpstr>슬라이드 12</vt:lpstr>
      <vt:lpstr>슬라이드 13</vt:lpstr>
      <vt:lpstr>슬라이드 14</vt:lpstr>
      <vt:lpstr>슬라이드 15</vt:lpstr>
      <vt:lpstr>Figure 1</vt:lpstr>
      <vt:lpstr>Figure 2</vt:lpstr>
      <vt:lpstr>Figure 3</vt:lpstr>
      <vt:lpstr>   </vt:lpstr>
      <vt:lpstr>Figure 4</vt:lpstr>
      <vt:lpstr>Figure 5</vt:lpstr>
      <vt:lpstr>Figure 6</vt:lpstr>
      <vt:lpstr>슬라이드 23</vt:lpstr>
      <vt:lpstr>슬라이드 24</vt:lpstr>
      <vt:lpstr>슬라이드 25</vt:lpstr>
      <vt:lpstr>슬라이드 26</vt:lpstr>
      <vt:lpstr>슬라이드 27</vt:lpstr>
      <vt:lpstr>Discussion</vt:lpstr>
      <vt:lpstr>슬라이드 29</vt:lpstr>
      <vt:lpstr>슬라이드 30</vt:lpstr>
      <vt:lpstr>슬라이드 31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between Central Venous and Arterial Blood Gas Measurements in the Intensive Care Unit</dc:title>
  <dc:creator>moshima</dc:creator>
  <cp:lastModifiedBy>moshima</cp:lastModifiedBy>
  <cp:revision>127</cp:revision>
  <dcterms:created xsi:type="dcterms:W3CDTF">2010-03-29T14:59:40Z</dcterms:created>
  <dcterms:modified xsi:type="dcterms:W3CDTF">2010-04-06T00:43:04Z</dcterms:modified>
</cp:coreProperties>
</file>