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9"/>
  </p:notesMasterIdLst>
  <p:sldIdLst>
    <p:sldId id="296" r:id="rId2"/>
    <p:sldId id="297" r:id="rId3"/>
    <p:sldId id="286" r:id="rId4"/>
    <p:sldId id="287" r:id="rId5"/>
    <p:sldId id="309" r:id="rId6"/>
    <p:sldId id="270" r:id="rId7"/>
    <p:sldId id="426" r:id="rId8"/>
    <p:sldId id="274" r:id="rId9"/>
    <p:sldId id="294" r:id="rId10"/>
    <p:sldId id="295" r:id="rId11"/>
    <p:sldId id="338" r:id="rId12"/>
    <p:sldId id="339" r:id="rId13"/>
    <p:sldId id="340" r:id="rId14"/>
    <p:sldId id="344" r:id="rId15"/>
    <p:sldId id="341" r:id="rId16"/>
    <p:sldId id="342" r:id="rId17"/>
    <p:sldId id="343" r:id="rId18"/>
    <p:sldId id="310" r:id="rId19"/>
    <p:sldId id="315" r:id="rId20"/>
    <p:sldId id="346" r:id="rId21"/>
    <p:sldId id="351" r:id="rId22"/>
    <p:sldId id="356" r:id="rId23"/>
    <p:sldId id="350" r:id="rId24"/>
    <p:sldId id="444" r:id="rId25"/>
    <p:sldId id="354" r:id="rId26"/>
    <p:sldId id="316" r:id="rId27"/>
    <p:sldId id="317" r:id="rId28"/>
    <p:sldId id="428" r:id="rId29"/>
    <p:sldId id="445" r:id="rId30"/>
    <p:sldId id="429" r:id="rId31"/>
    <p:sldId id="353" r:id="rId32"/>
    <p:sldId id="355" r:id="rId33"/>
    <p:sldId id="360" r:id="rId34"/>
    <p:sldId id="361" r:id="rId35"/>
    <p:sldId id="324" r:id="rId36"/>
    <p:sldId id="325" r:id="rId37"/>
    <p:sldId id="436" r:id="rId38"/>
    <p:sldId id="437" r:id="rId39"/>
    <p:sldId id="363" r:id="rId40"/>
    <p:sldId id="364" r:id="rId41"/>
    <p:sldId id="406" r:id="rId42"/>
    <p:sldId id="366" r:id="rId43"/>
    <p:sldId id="368" r:id="rId44"/>
    <p:sldId id="371" r:id="rId45"/>
    <p:sldId id="438" r:id="rId46"/>
    <p:sldId id="439" r:id="rId47"/>
    <p:sldId id="431" r:id="rId48"/>
    <p:sldId id="414" r:id="rId49"/>
    <p:sldId id="417" r:id="rId50"/>
    <p:sldId id="382" r:id="rId51"/>
    <p:sldId id="385" r:id="rId52"/>
    <p:sldId id="440" r:id="rId53"/>
    <p:sldId id="441" r:id="rId54"/>
    <p:sldId id="432" r:id="rId55"/>
    <p:sldId id="372" r:id="rId56"/>
    <p:sldId id="410" r:id="rId57"/>
    <p:sldId id="373" r:id="rId58"/>
    <p:sldId id="375" r:id="rId59"/>
    <p:sldId id="376" r:id="rId60"/>
    <p:sldId id="422" r:id="rId61"/>
    <p:sldId id="442" r:id="rId62"/>
    <p:sldId id="443" r:id="rId63"/>
    <p:sldId id="386" r:id="rId64"/>
    <p:sldId id="387" r:id="rId65"/>
    <p:sldId id="430" r:id="rId66"/>
    <p:sldId id="420" r:id="rId67"/>
    <p:sldId id="421" r:id="rId68"/>
    <p:sldId id="423" r:id="rId69"/>
    <p:sldId id="424" r:id="rId70"/>
    <p:sldId id="425" r:id="rId71"/>
    <p:sldId id="389" r:id="rId72"/>
    <p:sldId id="381" r:id="rId73"/>
    <p:sldId id="390" r:id="rId74"/>
    <p:sldId id="391" r:id="rId75"/>
    <p:sldId id="392" r:id="rId76"/>
    <p:sldId id="393" r:id="rId77"/>
    <p:sldId id="394" r:id="rId78"/>
    <p:sldId id="395" r:id="rId79"/>
    <p:sldId id="396" r:id="rId80"/>
    <p:sldId id="397" r:id="rId81"/>
    <p:sldId id="398" r:id="rId82"/>
    <p:sldId id="399" r:id="rId83"/>
    <p:sldId id="400" r:id="rId84"/>
    <p:sldId id="401" r:id="rId85"/>
    <p:sldId id="402" r:id="rId86"/>
    <p:sldId id="403" r:id="rId87"/>
    <p:sldId id="404" r:id="rId88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CC7900"/>
    <a:srgbClr val="009900"/>
    <a:srgbClr val="008080"/>
    <a:srgbClr val="33CCCC"/>
    <a:srgbClr val="FFE6C1"/>
    <a:srgbClr val="0066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78739" autoAdjust="0"/>
  </p:normalViewPr>
  <p:slideViewPr>
    <p:cSldViewPr>
      <p:cViewPr varScale="1">
        <p:scale>
          <a:sx n="73" d="100"/>
          <a:sy n="73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FFA6C-86D3-4722-8C92-00240EF0178F}" type="datetimeFigureOut">
              <a:rPr lang="ko-KR" altLang="en-US" smtClean="0"/>
              <a:t>2011-07-06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07A5-9539-4977-B1AE-B1C58ED995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micrographs and diagrams depicting patterns of focal segmental </a:t>
            </a:r>
            <a:r>
              <a:rPr lang="en-US" altLang="ko-K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glomerulosclerosis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pattern (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has a predilection for sclerosis in the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perihilar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regions of the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glomeruli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glomerular tip lesion variant has segmental consolidation confined to the segment adjacent to the origin of the proximal tubule (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collapsing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glomerulopathy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variant has segmental collapse of capillaries with hypertrophy and hyperplasia of overlying epithelial cells (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(Jones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silver stain, ×100).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7A5-9539-4977-B1AE-B1C58ED995DC}" type="slidenum">
              <a:rPr lang="ko-KR" altLang="en-US" smtClean="0"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050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0419" name="Group 2051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0420" name="Rectangle 2052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0421" name="Rectangle 2053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0422" name="Group 2054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0423" name="Rectangle 2055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0424" name="Rectangle 2056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0425" name="Rectangle 2057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426" name="Rectangle 2058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427" name="Rectangle 2059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0428" name="Rectangle 206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0429" name="Rectangle 206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0430" name="Rectangle 206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0431" name="Rectangle 206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0432" name="Rectangle 206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360796-94C1-4F6D-BF30-A8E07043D75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8ECE2-B264-414E-8E92-D3BD2985B9C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35320-5ADA-478E-B907-4B752482310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B9FB53-B2A3-42B3-8802-DBC924B037A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E37163-56AA-46A6-908A-5F630A01E4A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296F5-D27A-476A-A300-4FD525D5232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13D91-C82B-4FB0-B02E-D8F65200166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C8F5F-377A-40BA-9D57-8E2E008F67F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190C9-E171-42D6-B8AE-B48732EBADA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8F3B0-1F6E-4988-9D0A-6C33F9E755B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53169-B2DB-43F8-8033-4173E0F20EF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A16D4-8D57-414E-942E-DAB2192F558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14C7-6381-4F7C-A0F9-CC916125D64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b="0"/>
          </a:p>
        </p:txBody>
      </p:sp>
      <p:sp>
        <p:nvSpPr>
          <p:cNvPr id="59395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b="0"/>
          </a:p>
        </p:txBody>
      </p:sp>
      <p:sp>
        <p:nvSpPr>
          <p:cNvPr id="59396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b="0"/>
          </a:p>
        </p:txBody>
      </p:sp>
      <p:sp>
        <p:nvSpPr>
          <p:cNvPr id="59397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b="0"/>
          </a:p>
        </p:txBody>
      </p:sp>
      <p:sp>
        <p:nvSpPr>
          <p:cNvPr id="59398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b="0"/>
          </a:p>
        </p:txBody>
      </p:sp>
      <p:sp>
        <p:nvSpPr>
          <p:cNvPr id="59399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b="0"/>
          </a:p>
        </p:txBody>
      </p:sp>
      <p:sp>
        <p:nvSpPr>
          <p:cNvPr id="59400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b="0"/>
          </a:p>
        </p:txBody>
      </p:sp>
      <p:sp>
        <p:nvSpPr>
          <p:cNvPr id="59401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9402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9403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latin typeface="+mn-lt"/>
              </a:defRPr>
            </a:lvl1pPr>
          </a:lstStyle>
          <a:p>
            <a:fld id="{EC1989AF-D26C-4DBD-AF46-5F1B6F5A0C9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__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sin-italia.org/imago/sediment/3.7/3.7_51.htm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emedicine.com/cgi-bin/foxweb.exe/makezoom@/em/makezoom?picture=\websites\emedicine\med\images\Large\2038pul%5Fhemorrhage1%2Ejpg&amp;template=izoom2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1029"/>
          <p:cNvSpPr>
            <a:spLocks noChangeArrowheads="1"/>
          </p:cNvSpPr>
          <p:nvPr/>
        </p:nvSpPr>
        <p:spPr bwMode="auto">
          <a:xfrm>
            <a:off x="1114425" y="1484313"/>
            <a:ext cx="7273925" cy="935037"/>
          </a:xfrm>
          <a:prstGeom prst="rect">
            <a:avLst/>
          </a:prstGeom>
          <a:solidFill>
            <a:srgbClr val="FFE6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58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1412875"/>
            <a:ext cx="7772400" cy="914400"/>
          </a:xfrm>
        </p:spPr>
        <p:txBody>
          <a:bodyPr/>
          <a:lstStyle/>
          <a:p>
            <a:pPr algn="ctr"/>
            <a:r>
              <a:rPr lang="en-US" altLang="ko-KR" b="1">
                <a:solidFill>
                  <a:srgbClr val="CC3399"/>
                </a:solidFill>
                <a:latin typeface="Comic Sans MS" pitchFamily="66" charset="0"/>
              </a:rPr>
              <a:t>GLOMERULONEPHRITIS</a:t>
            </a:r>
          </a:p>
        </p:txBody>
      </p:sp>
      <p:sp>
        <p:nvSpPr>
          <p:cNvPr id="45060" name="Text Box 1028"/>
          <p:cNvSpPr txBox="1">
            <a:spLocks noChangeArrowheads="1"/>
          </p:cNvSpPr>
          <p:nvPr/>
        </p:nvSpPr>
        <p:spPr bwMode="auto">
          <a:xfrm>
            <a:off x="4211638" y="4221163"/>
            <a:ext cx="43211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Division of Nephrology,</a:t>
            </a:r>
          </a:p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Internal Medicine</a:t>
            </a:r>
          </a:p>
        </p:txBody>
      </p:sp>
      <p:pic>
        <p:nvPicPr>
          <p:cNvPr id="45062" name="Picture 1030" descr="신장7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1258888" y="2781300"/>
            <a:ext cx="2520950" cy="302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0" y="1556792"/>
          <a:ext cx="9144000" cy="4975225"/>
        </p:xfrm>
        <a:graphic>
          <a:graphicData uri="http://schemas.openxmlformats.org/presentationml/2006/ole">
            <p:oleObj spid="_x0000_s44034" name="차트" r:id="rId3" imgW="3553231" imgH="1934057" progId="Excel.Chart.8">
              <p:embed/>
            </p:oleObj>
          </a:graphicData>
        </a:graphic>
      </p:graphicFrame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105400" y="3281363"/>
            <a:ext cx="1255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Comic Sans MS" pitchFamily="66" charset="0"/>
              </a:rPr>
              <a:t>HBGN</a:t>
            </a:r>
          </a:p>
          <a:p>
            <a:r>
              <a:rPr lang="en-US" altLang="ko-KR">
                <a:solidFill>
                  <a:schemeClr val="bg1"/>
                </a:solidFill>
                <a:latin typeface="Comic Sans MS" pitchFamily="66" charset="0"/>
              </a:rPr>
              <a:t> 46.8%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0" y="4119563"/>
            <a:ext cx="2478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2"/>
                </a:solidFill>
                <a:latin typeface="Comic Sans MS" pitchFamily="66" charset="0"/>
              </a:rPr>
              <a:t>Lu</a:t>
            </a:r>
            <a:r>
              <a:rPr lang="en-US" altLang="ko-KR">
                <a:solidFill>
                  <a:schemeClr val="bg1"/>
                </a:solidFill>
                <a:latin typeface="Comic Sans MS" pitchFamily="66" charset="0"/>
              </a:rPr>
              <a:t>pus Nephritis</a:t>
            </a:r>
          </a:p>
          <a:p>
            <a:r>
              <a:rPr lang="en-US" altLang="ko-KR">
                <a:solidFill>
                  <a:schemeClr val="bg1"/>
                </a:solidFill>
                <a:latin typeface="Comic Sans MS" pitchFamily="66" charset="0"/>
              </a:rPr>
              <a:t>       39.5%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66800" y="2214563"/>
            <a:ext cx="2720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latin typeface="Comic Sans MS" pitchFamily="66" charset="0"/>
              </a:rPr>
              <a:t>Renal amyloidosis</a:t>
            </a:r>
          </a:p>
          <a:p>
            <a:r>
              <a:rPr lang="en-US" altLang="ko-KR">
                <a:latin typeface="Comic Sans MS" pitchFamily="66" charset="0"/>
              </a:rPr>
              <a:t>    5.9%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276600" y="1757363"/>
            <a:ext cx="120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latin typeface="Comic Sans MS" pitchFamily="66" charset="0"/>
              </a:rPr>
              <a:t>Others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27088" y="908050"/>
            <a:ext cx="8047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006699"/>
                </a:solidFill>
                <a:latin typeface="Comic Sans MS" pitchFamily="66" charset="0"/>
              </a:rPr>
              <a:t>Etiologic Diagnosis of Secondary NS (N=220)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524750" y="260350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NS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33205" y="1484784"/>
            <a:ext cx="4310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omic Sans MS" pitchFamily="66" charset="0"/>
              </a:rPr>
              <a:t>Diabetic nephropathy : m/c</a:t>
            </a:r>
            <a:endParaRPr lang="en-US" altLang="ko-K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img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777162" cy="526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img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596187" cy="569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img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46125"/>
            <a:ext cx="7272338" cy="534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img019"/>
          <p:cNvPicPr>
            <a:picLocks noChangeAspect="1" noChangeArrowheads="1"/>
          </p:cNvPicPr>
          <p:nvPr/>
        </p:nvPicPr>
        <p:blipFill>
          <a:blip r:embed="rId2" cstate="print"/>
          <a:srcRect t="17717" b="7874"/>
          <a:stretch>
            <a:fillRect/>
          </a:stretch>
        </p:blipFill>
        <p:spPr bwMode="auto">
          <a:xfrm>
            <a:off x="755650" y="1268413"/>
            <a:ext cx="7632700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795963" y="692150"/>
            <a:ext cx="284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tx2"/>
                </a:solidFill>
                <a:latin typeface="Comic Sans MS" pitchFamily="66" charset="0"/>
              </a:rPr>
              <a:t>Normal Kidney (1)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/>
          <a:srcRect r="6186"/>
          <a:stretch>
            <a:fillRect/>
          </a:stretch>
        </p:blipFill>
        <p:spPr bwMode="auto">
          <a:xfrm>
            <a:off x="1547813" y="1412875"/>
            <a:ext cx="6119812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203575" y="5853113"/>
            <a:ext cx="2655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latin typeface="Comic Sans MS" pitchFamily="66" charset="0"/>
              </a:rPr>
              <a:t>H&amp;E stained section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Glomerulu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1628775"/>
            <a:ext cx="4537075" cy="4752975"/>
          </a:xfrm>
          <a:prstGeom prst="rect">
            <a:avLst/>
          </a:prstGeom>
          <a:noFill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628775"/>
            <a:ext cx="45005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940425" y="620713"/>
            <a:ext cx="284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tx2"/>
                </a:solidFill>
                <a:latin typeface="Comic Sans MS" pitchFamily="66" charset="0"/>
              </a:rPr>
              <a:t>Normal Kidney (2)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107950" y="908050"/>
          <a:ext cx="4246563" cy="5400675"/>
        </p:xfrm>
        <a:graphic>
          <a:graphicData uri="http://schemas.openxmlformats.org/presentationml/2006/ole">
            <p:oleObj spid="_x0000_s94212" name="Photo Editor 사진" r:id="rId3" imgW="5076190" imgH="5342857" progId="MSPhotoEd.3">
              <p:embed/>
            </p:oleObj>
          </a:graphicData>
        </a:graphic>
      </p:graphicFrame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33375"/>
            <a:ext cx="3990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573463"/>
            <a:ext cx="4032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17538"/>
            <a:ext cx="6248400" cy="1143000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rgbClr val="D60093"/>
                </a:solidFill>
                <a:latin typeface="Comic Sans MS" pitchFamily="66" charset="0"/>
              </a:rPr>
              <a:t>Minimal Change Disease (MCD)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70113"/>
            <a:ext cx="7772400" cy="3962400"/>
          </a:xfrm>
        </p:spPr>
        <p:txBody>
          <a:bodyPr/>
          <a:lstStyle/>
          <a:p>
            <a:r>
              <a:rPr lang="en-US" altLang="ko-KR" sz="2400" b="1">
                <a:solidFill>
                  <a:srgbClr val="009900"/>
                </a:solidFill>
                <a:latin typeface="Comic Sans MS" pitchFamily="66" charset="0"/>
              </a:rPr>
              <a:t>Synonyms</a:t>
            </a:r>
            <a:r>
              <a:rPr lang="en-US" altLang="ko-KR" sz="2400" b="1">
                <a:latin typeface="Comic Sans MS" pitchFamily="66" charset="0"/>
              </a:rPr>
              <a:t> : Nil disease, Lipoid nephrosis</a:t>
            </a:r>
          </a:p>
          <a:p>
            <a:pPr>
              <a:buFont typeface="Wingdings" pitchFamily="2" charset="2"/>
              <a:buNone/>
            </a:pPr>
            <a:r>
              <a:rPr lang="en-US" altLang="ko-KR" sz="2400" b="1">
                <a:latin typeface="Comic Sans MS" pitchFamily="66" charset="0"/>
              </a:rPr>
              <a:t>			     Foot process disease</a:t>
            </a:r>
          </a:p>
          <a:p>
            <a:r>
              <a:rPr lang="en-US" altLang="ko-KR" sz="2400" b="1">
                <a:solidFill>
                  <a:srgbClr val="009900"/>
                </a:solidFill>
                <a:latin typeface="Comic Sans MS" pitchFamily="66" charset="0"/>
              </a:rPr>
              <a:t>Incidence</a:t>
            </a:r>
            <a:r>
              <a:rPr lang="en-US" altLang="ko-KR" sz="2400" b="1">
                <a:latin typeface="Comic Sans MS" pitchFamily="66" charset="0"/>
              </a:rPr>
              <a:t> : male&gt;female</a:t>
            </a:r>
          </a:p>
          <a:p>
            <a:pPr>
              <a:buFont typeface="Wingdings" pitchFamily="2" charset="2"/>
              <a:buNone/>
            </a:pPr>
            <a:r>
              <a:rPr lang="en-US" altLang="ko-KR" sz="2400" b="1">
                <a:latin typeface="Comic Sans MS" pitchFamily="66" charset="0"/>
              </a:rPr>
              <a:t>                      80% of NS in children</a:t>
            </a:r>
          </a:p>
          <a:p>
            <a:pPr>
              <a:buFont typeface="Wingdings" pitchFamily="2" charset="2"/>
              <a:buNone/>
            </a:pPr>
            <a:r>
              <a:rPr lang="en-US" altLang="ko-KR" sz="2400" b="1">
                <a:latin typeface="Comic Sans MS" pitchFamily="66" charset="0"/>
              </a:rPr>
              <a:t>                      20-40 % of NS in adults</a:t>
            </a:r>
          </a:p>
          <a:p>
            <a:r>
              <a:rPr lang="en-US" altLang="ko-KR" sz="2400" b="1">
                <a:solidFill>
                  <a:srgbClr val="009900"/>
                </a:solidFill>
                <a:latin typeface="Comic Sans MS" pitchFamily="66" charset="0"/>
              </a:rPr>
              <a:t>Cause </a:t>
            </a:r>
            <a:r>
              <a:rPr lang="en-US" altLang="ko-KR" sz="2400" b="1">
                <a:latin typeface="Comic Sans MS" pitchFamily="66" charset="0"/>
              </a:rPr>
              <a:t>: Drug (</a:t>
            </a:r>
            <a:r>
              <a:rPr lang="en-US" altLang="ko-KR" sz="2400" b="1">
                <a:solidFill>
                  <a:schemeClr val="hlink"/>
                </a:solidFill>
                <a:latin typeface="Comic Sans MS" pitchFamily="66" charset="0"/>
              </a:rPr>
              <a:t>NSAIDs, rifampin, interferon a</a:t>
            </a:r>
            <a:r>
              <a:rPr lang="en-US" altLang="ko-KR" sz="2400" b="1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ko-KR" sz="2400" b="1">
                <a:latin typeface="Comic Sans MS" pitchFamily="66" charset="0"/>
              </a:rPr>
              <a:t>            </a:t>
            </a:r>
            <a:r>
              <a:rPr lang="en-US" altLang="ko-KR" sz="2400" b="1">
                <a:solidFill>
                  <a:schemeClr val="hlink"/>
                </a:solidFill>
                <a:latin typeface="Comic Sans MS" pitchFamily="66" charset="0"/>
              </a:rPr>
              <a:t>Hodgkin’s disease</a:t>
            </a:r>
            <a:r>
              <a:rPr lang="en-US" altLang="ko-KR" sz="2400" b="1">
                <a:latin typeface="Comic Sans MS" pitchFamily="66" charset="0"/>
              </a:rPr>
              <a:t>, HIV infection</a:t>
            </a:r>
          </a:p>
          <a:p>
            <a:r>
              <a:rPr lang="en-US" altLang="ko-KR" sz="2400" b="1">
                <a:solidFill>
                  <a:srgbClr val="009900"/>
                </a:solidFill>
                <a:latin typeface="Comic Sans MS" pitchFamily="66" charset="0"/>
              </a:rPr>
              <a:t>Pathology</a:t>
            </a:r>
            <a:r>
              <a:rPr lang="en-US" altLang="ko-KR" sz="2400" b="1">
                <a:latin typeface="Comic Sans MS" pitchFamily="66" charset="0"/>
              </a:rPr>
              <a:t> : normal in LM, IF</a:t>
            </a:r>
          </a:p>
          <a:p>
            <a:pPr>
              <a:buFont typeface="Wingdings" pitchFamily="2" charset="2"/>
              <a:buNone/>
            </a:pPr>
            <a:r>
              <a:rPr lang="en-US" altLang="ko-KR" sz="2400" b="1">
                <a:latin typeface="Comic Sans MS" pitchFamily="66" charset="0"/>
              </a:rPr>
              <a:t>   epithelial </a:t>
            </a:r>
            <a:r>
              <a:rPr lang="en-US" altLang="ko-KR" sz="2400" b="1" u="sng">
                <a:solidFill>
                  <a:schemeClr val="folHlink"/>
                </a:solidFill>
                <a:latin typeface="Comic Sans MS" pitchFamily="66" charset="0"/>
              </a:rPr>
              <a:t>foot process effacement</a:t>
            </a:r>
            <a:r>
              <a:rPr lang="en-US" altLang="ko-KR" sz="2400" b="1">
                <a:latin typeface="Comic Sans MS" pitchFamily="66" charset="0"/>
              </a:rPr>
              <a:t> in 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268413"/>
            <a:ext cx="2438400" cy="52546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ko-KR" sz="3200" b="1">
                <a:solidFill>
                  <a:schemeClr val="tx1"/>
                </a:solidFill>
                <a:latin typeface="Comic Sans MS" pitchFamily="66" charset="0"/>
              </a:rPr>
              <a:t>Treatment</a:t>
            </a:r>
            <a:endParaRPr lang="ko-KR" altLang="en-U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679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b="1">
                <a:latin typeface="Comic Sans MS" pitchFamily="66" charset="0"/>
              </a:rPr>
              <a:t>Highly steroid responsive, excellent prognosis to </a:t>
            </a:r>
            <a:r>
              <a:rPr lang="en-US" altLang="ko-KR" sz="2400" b="1">
                <a:solidFill>
                  <a:schemeClr val="folHlink"/>
                </a:solidFill>
                <a:latin typeface="Comic Sans MS" pitchFamily="66" charset="0"/>
              </a:rPr>
              <a:t>glucocorticoid</a:t>
            </a:r>
            <a:r>
              <a:rPr lang="en-US" altLang="ko-KR" sz="2400" b="1">
                <a:latin typeface="Comic Sans MS" pitchFamily="66" charset="0"/>
              </a:rPr>
              <a:t> 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>
                <a:latin typeface="Comic Sans MS" pitchFamily="66" charset="0"/>
              </a:rPr>
              <a:t>   90% (children) and 50% (adult) : remission after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>
                <a:latin typeface="Comic Sans MS" pitchFamily="66" charset="0"/>
              </a:rPr>
              <a:t>	8weeks of high dose  steroid 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400" b="1">
                <a:latin typeface="Comic Sans MS" pitchFamily="66" charset="0"/>
              </a:rPr>
              <a:t>sometimes relapse upon tapering (50-70%)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400" b="1">
                <a:latin typeface="Comic Sans MS" pitchFamily="66" charset="0"/>
              </a:rPr>
              <a:t>Alkylating agents are reserved for frequent relapsers, cyclosporine</a:t>
            </a:r>
            <a:r>
              <a:rPr lang="ko-KR" altLang="en-US" sz="2400" b="1">
                <a:latin typeface="Comic Sans MS" pitchFamily="66" charset="0"/>
              </a:rPr>
              <a:t> </a:t>
            </a:r>
            <a:r>
              <a:rPr lang="en-US" altLang="ko-KR" sz="2400" b="1">
                <a:latin typeface="Comic Sans MS" pitchFamily="66" charset="0"/>
              </a:rPr>
              <a:t>for steroid resistant MCNS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235825" y="404813"/>
            <a:ext cx="1038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MCD</a:t>
            </a:r>
            <a:endParaRPr lang="ko-KR" altLang="en-US" sz="2000">
              <a:solidFill>
                <a:srgbClr val="D6009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81075"/>
            <a:ext cx="6516687" cy="635000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chemeClr val="folHlink"/>
                </a:solidFill>
                <a:latin typeface="Comic Sans MS" pitchFamily="66" charset="0"/>
              </a:rPr>
              <a:t>Symptoms and Signs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b="1">
                <a:latin typeface="Comic Sans MS" pitchFamily="66" charset="0"/>
              </a:rPr>
              <a:t>Injury to the glomeruli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b="1">
                <a:latin typeface="Comic Sans MS" pitchFamily="66" charset="0"/>
              </a:rPr>
              <a:t>by various immunologic 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b="1">
                <a:latin typeface="Comic Sans MS" pitchFamily="66" charset="0"/>
              </a:rPr>
              <a:t>non-immunologic mechanism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2000" b="1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400" b="1">
                <a:solidFill>
                  <a:schemeClr val="hlink"/>
                </a:solidFill>
                <a:latin typeface="Comic Sans MS" pitchFamily="66" charset="0"/>
              </a:rPr>
              <a:t>P</a:t>
            </a:r>
            <a:r>
              <a:rPr lang="en-US" altLang="ko-KR" sz="2400" b="1">
                <a:latin typeface="Comic Sans MS" pitchFamily="66" charset="0"/>
              </a:rPr>
              <a:t>roteinuria</a:t>
            </a:r>
          </a:p>
          <a:p>
            <a:pPr>
              <a:lnSpc>
                <a:spcPct val="90000"/>
              </a:lnSpc>
            </a:pPr>
            <a:r>
              <a:rPr lang="en-US" altLang="ko-KR" sz="2400" b="1">
                <a:solidFill>
                  <a:schemeClr val="hlink"/>
                </a:solidFill>
                <a:latin typeface="Comic Sans MS" pitchFamily="66" charset="0"/>
              </a:rPr>
              <a:t>H</a:t>
            </a:r>
            <a:r>
              <a:rPr lang="en-US" altLang="ko-KR" sz="2400" b="1">
                <a:latin typeface="Comic Sans MS" pitchFamily="66" charset="0"/>
              </a:rPr>
              <a:t>ematuria</a:t>
            </a:r>
          </a:p>
          <a:p>
            <a:pPr>
              <a:lnSpc>
                <a:spcPct val="90000"/>
              </a:lnSpc>
            </a:pPr>
            <a:r>
              <a:rPr lang="en-US" altLang="ko-KR" sz="2400" b="1">
                <a:solidFill>
                  <a:schemeClr val="hlink"/>
                </a:solidFill>
                <a:latin typeface="Comic Sans MS" pitchFamily="66" charset="0"/>
              </a:rPr>
              <a:t>E</a:t>
            </a:r>
            <a:r>
              <a:rPr lang="en-US" altLang="ko-KR" sz="2400" b="1">
                <a:latin typeface="Comic Sans MS" pitchFamily="66" charset="0"/>
              </a:rPr>
              <a:t>dema</a:t>
            </a:r>
          </a:p>
          <a:p>
            <a:pPr>
              <a:lnSpc>
                <a:spcPct val="90000"/>
              </a:lnSpc>
            </a:pPr>
            <a:r>
              <a:rPr lang="en-US" altLang="ko-KR" sz="2400" b="1">
                <a:solidFill>
                  <a:schemeClr val="hlink"/>
                </a:solidFill>
                <a:latin typeface="Comic Sans MS" pitchFamily="66" charset="0"/>
              </a:rPr>
              <a:t>H</a:t>
            </a:r>
            <a:r>
              <a:rPr lang="en-US" altLang="ko-KR" sz="2400" b="1">
                <a:latin typeface="Comic Sans MS" pitchFamily="66" charset="0"/>
              </a:rPr>
              <a:t>ypertension</a:t>
            </a:r>
          </a:p>
          <a:p>
            <a:pPr>
              <a:lnSpc>
                <a:spcPct val="90000"/>
              </a:lnSpc>
            </a:pPr>
            <a:r>
              <a:rPr lang="en-US" altLang="ko-KR" sz="2400" b="1">
                <a:solidFill>
                  <a:schemeClr val="hlink"/>
                </a:solidFill>
                <a:latin typeface="Comic Sans MS" pitchFamily="66" charset="0"/>
              </a:rPr>
              <a:t>A</a:t>
            </a:r>
            <a:r>
              <a:rPr lang="en-US" altLang="ko-KR" sz="2400" b="1">
                <a:latin typeface="Comic Sans MS" pitchFamily="66" charset="0"/>
              </a:rPr>
              <a:t>zotemia</a:t>
            </a:r>
          </a:p>
        </p:txBody>
      </p:sp>
      <p:pic>
        <p:nvPicPr>
          <p:cNvPr id="46084" name="Picture 4" descr="kidne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89138"/>
            <a:ext cx="3816350" cy="4103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MCNS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176713" cy="4572000"/>
          </a:xfrm>
          <a:prstGeom prst="rect">
            <a:avLst/>
          </a:prstGeom>
          <a:noFill/>
        </p:spPr>
      </p:pic>
      <p:pic>
        <p:nvPicPr>
          <p:cNvPr id="97285" name="Picture 5" descr="MC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775"/>
            <a:ext cx="4176713" cy="4495800"/>
          </a:xfrm>
          <a:prstGeom prst="rect">
            <a:avLst/>
          </a:prstGeom>
          <a:noFill/>
        </p:spPr>
      </p:pic>
      <p:pic>
        <p:nvPicPr>
          <p:cNvPr id="97286" name="Picture 6" descr="img0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076700"/>
            <a:ext cx="2808287" cy="215423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187450" y="981075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LM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219700" y="981075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EM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7235825" y="404813"/>
            <a:ext cx="1038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MCD</a:t>
            </a:r>
            <a:endParaRPr lang="ko-KR" altLang="en-US" sz="2000">
              <a:solidFill>
                <a:srgbClr val="D6009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img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00100"/>
            <a:ext cx="7272338" cy="523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971550" y="836613"/>
            <a:ext cx="75596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>
                <a:latin typeface="Comic Sans MS" pitchFamily="66" charset="0"/>
              </a:rPr>
              <a:t> 특발성 신증후군의 10% 정도 차지,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>
                <a:latin typeface="Comic Sans MS" pitchFamily="66" charset="0"/>
              </a:rPr>
              <a:t> </a:t>
            </a:r>
            <a:r>
              <a:rPr lang="ko-KR" altLang="en-US">
                <a:solidFill>
                  <a:schemeClr val="folHlink"/>
                </a:solidFill>
                <a:latin typeface="Comic Sans MS" pitchFamily="66" charset="0"/>
              </a:rPr>
              <a:t>원인</a:t>
            </a:r>
            <a:r>
              <a:rPr lang="ko-KR" altLang="en-US" b="0">
                <a:latin typeface="Comic Sans MS" pitchFamily="66" charset="0"/>
              </a:rPr>
              <a:t> : 특발성, </a:t>
            </a:r>
            <a:r>
              <a:rPr lang="en-US" altLang="ko-KR" b="0">
                <a:solidFill>
                  <a:schemeClr val="hlink"/>
                </a:solidFill>
                <a:latin typeface="Comic Sans MS" pitchFamily="66" charset="0"/>
              </a:rPr>
              <a:t>heroin abuse, VUR, AIDS, </a:t>
            </a:r>
          </a:p>
          <a:p>
            <a:pPr>
              <a:lnSpc>
                <a:spcPct val="120000"/>
              </a:lnSpc>
            </a:pPr>
            <a:r>
              <a:rPr lang="en-US" altLang="ko-KR" b="0">
                <a:solidFill>
                  <a:schemeClr val="hlink"/>
                </a:solidFill>
                <a:latin typeface="Comic Sans MS" pitchFamily="66" charset="0"/>
              </a:rPr>
              <a:t>           solitary kidney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>
                <a:latin typeface="Comic Sans MS" pitchFamily="66" charset="0"/>
              </a:rPr>
              <a:t> 임상 양상 : 대부분 전형적인 신증후군(</a:t>
            </a:r>
            <a:r>
              <a:rPr lang="en-US" altLang="ko-KR" b="0">
                <a:latin typeface="Comic Sans MS" pitchFamily="66" charset="0"/>
              </a:rPr>
              <a:t>nonselective)</a:t>
            </a:r>
          </a:p>
          <a:p>
            <a:pPr>
              <a:lnSpc>
                <a:spcPct val="120000"/>
              </a:lnSpc>
            </a:pPr>
            <a:r>
              <a:rPr lang="ko-KR" altLang="en-US" b="0">
                <a:latin typeface="Comic Sans MS" pitchFamily="66" charset="0"/>
              </a:rPr>
              <a:t>                 고혈압, 혈뇨, 신기능 저하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>
                <a:latin typeface="Comic Sans MS" pitchFamily="66" charset="0"/>
              </a:rPr>
              <a:t>  병리 : 비증식성, 경화성 변화</a:t>
            </a:r>
          </a:p>
          <a:p>
            <a:pPr>
              <a:lnSpc>
                <a:spcPct val="120000"/>
              </a:lnSpc>
            </a:pPr>
            <a:r>
              <a:rPr lang="ko-KR" altLang="en-US" b="0">
                <a:latin typeface="Comic Sans MS" pitchFamily="66" charset="0"/>
              </a:rPr>
              <a:t>            (초점성, 분절성)</a:t>
            </a:r>
          </a:p>
          <a:p>
            <a:pPr>
              <a:lnSpc>
                <a:spcPct val="120000"/>
              </a:lnSpc>
            </a:pPr>
            <a:r>
              <a:rPr lang="ko-KR" altLang="en-US" b="0">
                <a:latin typeface="Comic Sans MS" pitchFamily="66" charset="0"/>
              </a:rPr>
              <a:t>            면역 형광 소견은 비특이적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>
                <a:latin typeface="Comic Sans MS" pitchFamily="66" charset="0"/>
              </a:rPr>
              <a:t> 치료 :  장기간의 </a:t>
            </a:r>
            <a:r>
              <a:rPr lang="en-US" altLang="ko-KR" b="0">
                <a:latin typeface="Comic Sans MS" pitchFamily="66" charset="0"/>
              </a:rPr>
              <a:t>steoid </a:t>
            </a:r>
            <a:r>
              <a:rPr lang="ko-KR" altLang="en-US" b="0">
                <a:latin typeface="Comic Sans MS" pitchFamily="66" charset="0"/>
              </a:rPr>
              <a:t>치료,</a:t>
            </a:r>
          </a:p>
          <a:p>
            <a:pPr>
              <a:lnSpc>
                <a:spcPct val="120000"/>
              </a:lnSpc>
            </a:pPr>
            <a:r>
              <a:rPr lang="ko-KR" altLang="en-US" b="0">
                <a:latin typeface="Comic Sans MS" pitchFamily="66" charset="0"/>
              </a:rPr>
              <a:t>            </a:t>
            </a:r>
            <a:r>
              <a:rPr lang="en-US" altLang="ko-KR" b="0">
                <a:latin typeface="Comic Sans MS" pitchFamily="66" charset="0"/>
              </a:rPr>
              <a:t>steroid </a:t>
            </a:r>
            <a:r>
              <a:rPr lang="ko-KR" altLang="en-US" b="0">
                <a:latin typeface="Comic Sans MS" pitchFamily="66" charset="0"/>
              </a:rPr>
              <a:t>에 대한 효과가 낮음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>
                <a:latin typeface="Comic Sans MS" pitchFamily="66" charset="0"/>
              </a:rPr>
              <a:t> 예후 : 50% 환자가 7-10년에 </a:t>
            </a:r>
            <a:r>
              <a:rPr lang="en-US" altLang="ko-KR" b="0">
                <a:latin typeface="Comic Sans MS" pitchFamily="66" charset="0"/>
              </a:rPr>
              <a:t>ESRD </a:t>
            </a:r>
            <a:r>
              <a:rPr lang="ko-KR" altLang="en-US" b="0">
                <a:latin typeface="Comic Sans MS" pitchFamily="66" charset="0"/>
              </a:rPr>
              <a:t>로 진행 ,  </a:t>
            </a:r>
          </a:p>
          <a:p>
            <a:pPr>
              <a:lnSpc>
                <a:spcPct val="120000"/>
              </a:lnSpc>
            </a:pPr>
            <a:r>
              <a:rPr lang="ko-KR" altLang="en-US" b="0">
                <a:latin typeface="Comic Sans MS" pitchFamily="66" charset="0"/>
              </a:rPr>
              <a:t>           신이식 후에도 </a:t>
            </a:r>
            <a:r>
              <a:rPr lang="ko-KR" altLang="en-US" b="0">
                <a:solidFill>
                  <a:schemeClr val="hlink"/>
                </a:solidFill>
                <a:latin typeface="Comic Sans MS" pitchFamily="66" charset="0"/>
              </a:rPr>
              <a:t>재발</a:t>
            </a:r>
            <a:r>
              <a:rPr lang="ko-KR" altLang="en-US" b="0">
                <a:latin typeface="Comic Sans MS" pitchFamily="66" charset="0"/>
              </a:rPr>
              <a:t> 흔함 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451725" y="26035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FSGS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RENAL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628775"/>
            <a:ext cx="3878263" cy="4321175"/>
          </a:xfrm>
          <a:prstGeom prst="rect">
            <a:avLst/>
          </a:prstGeom>
          <a:noFill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 cstate="print"/>
          <a:srcRect l="5498" r="6873"/>
          <a:stretch>
            <a:fillRect/>
          </a:stretch>
        </p:blipFill>
        <p:spPr bwMode="auto">
          <a:xfrm>
            <a:off x="4211638" y="1628775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187450" y="981075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LM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1116013" y="2781300"/>
            <a:ext cx="647700" cy="719138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5580063" y="1700213"/>
            <a:ext cx="576262" cy="720725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 flipV="1">
            <a:off x="4716463" y="5229225"/>
            <a:ext cx="719137" cy="360363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7451725" y="26035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FSGS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  <p:bldP spid="101385" grpId="0" animBg="1"/>
      <p:bldP spid="1013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Fig 122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98948"/>
            <a:ext cx="6984776" cy="58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81" name="Group 9"/>
          <p:cNvGrpSpPr>
            <a:grpSpLocks/>
          </p:cNvGrpSpPr>
          <p:nvPr/>
        </p:nvGrpSpPr>
        <p:grpSpPr bwMode="auto">
          <a:xfrm>
            <a:off x="179388" y="1125538"/>
            <a:ext cx="8736012" cy="4672012"/>
            <a:chOff x="113" y="709"/>
            <a:chExt cx="5503" cy="2943"/>
          </a:xfrm>
        </p:grpSpPr>
        <p:pic>
          <p:nvPicPr>
            <p:cNvPr id="1054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709"/>
              <a:ext cx="2869" cy="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6" y="800"/>
              <a:ext cx="2690" cy="2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478" name="Oval 6"/>
            <p:cNvSpPr>
              <a:spLocks noChangeArrowheads="1"/>
            </p:cNvSpPr>
            <p:nvPr/>
          </p:nvSpPr>
          <p:spPr bwMode="auto">
            <a:xfrm>
              <a:off x="1021" y="2976"/>
              <a:ext cx="816" cy="499"/>
            </a:xfrm>
            <a:prstGeom prst="ellipse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479" name="Line 7"/>
            <p:cNvSpPr>
              <a:spLocks noChangeShapeType="1"/>
            </p:cNvSpPr>
            <p:nvPr/>
          </p:nvSpPr>
          <p:spPr bwMode="auto">
            <a:xfrm flipH="1">
              <a:off x="4105" y="1207"/>
              <a:ext cx="136" cy="22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105480" name="Line 8"/>
            <p:cNvSpPr>
              <a:spLocks noChangeShapeType="1"/>
            </p:cNvSpPr>
            <p:nvPr/>
          </p:nvSpPr>
          <p:spPr bwMode="auto">
            <a:xfrm>
              <a:off x="3833" y="1162"/>
              <a:ext cx="45" cy="27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</p:grp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827088" y="333375"/>
            <a:ext cx="568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ko-KR" sz="3200">
                <a:solidFill>
                  <a:srgbClr val="D60093"/>
                </a:solidFill>
                <a:latin typeface="Comic Sans MS" pitchFamily="66" charset="0"/>
              </a:rPr>
              <a:t>Membranous Nephropathy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01850"/>
            <a:ext cx="8001000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 altLang="ko-KR">
              <a:latin typeface="Comic Sans MS" pitchFamily="66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ko-KR" altLang="en-US">
              <a:latin typeface="Comic Sans MS" pitchFamily="66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27088" y="1916113"/>
            <a:ext cx="76327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0">
                <a:latin typeface="Comic Sans MS" pitchFamily="66" charset="0"/>
              </a:rPr>
              <a:t>1. </a:t>
            </a:r>
            <a:r>
              <a:rPr lang="en-US" altLang="ko-KR">
                <a:solidFill>
                  <a:schemeClr val="tx2"/>
                </a:solidFill>
                <a:latin typeface="Comic Sans MS" pitchFamily="66" charset="0"/>
              </a:rPr>
              <a:t>Most common idiopathic NS in adults</a:t>
            </a:r>
            <a:r>
              <a:rPr lang="en-US" altLang="ko-KR" b="0">
                <a:latin typeface="Comic Sans MS" pitchFamily="66" charset="0"/>
              </a:rPr>
              <a:t> (40%)</a:t>
            </a:r>
          </a:p>
          <a:p>
            <a:r>
              <a:rPr lang="en-US" altLang="ko-KR" b="0">
                <a:latin typeface="Comic Sans MS" pitchFamily="66" charset="0"/>
              </a:rPr>
              <a:t>	Rare in children</a:t>
            </a:r>
          </a:p>
          <a:p>
            <a:r>
              <a:rPr lang="en-US" altLang="ko-KR" b="0">
                <a:latin typeface="Comic Sans MS" pitchFamily="66" charset="0"/>
              </a:rPr>
              <a:t>	Peak incidence between 30 and 50</a:t>
            </a:r>
          </a:p>
          <a:p>
            <a:endParaRPr lang="en-US" altLang="ko-KR" b="0">
              <a:latin typeface="Comic Sans MS" pitchFamily="66" charset="0"/>
            </a:endParaRPr>
          </a:p>
          <a:p>
            <a:r>
              <a:rPr lang="en-US" altLang="ko-KR" b="0">
                <a:latin typeface="Comic Sans MS" pitchFamily="66" charset="0"/>
              </a:rPr>
              <a:t>2. </a:t>
            </a:r>
            <a:r>
              <a:rPr lang="en-US" altLang="ko-KR">
                <a:latin typeface="Comic Sans MS" pitchFamily="66" charset="0"/>
              </a:rPr>
              <a:t>Clinical manifestation</a:t>
            </a:r>
          </a:p>
          <a:p>
            <a:r>
              <a:rPr lang="en-US" altLang="ko-KR" b="0">
                <a:latin typeface="Comic Sans MS" pitchFamily="66" charset="0"/>
              </a:rPr>
              <a:t>  Mostly nephrotic (80%), Nonselective proteinuria</a:t>
            </a:r>
          </a:p>
          <a:p>
            <a:r>
              <a:rPr lang="en-US" altLang="ko-KR" b="0">
                <a:latin typeface="Comic Sans MS" pitchFamily="66" charset="0"/>
              </a:rPr>
              <a:t>  Microhematuria (50%) </a:t>
            </a:r>
          </a:p>
          <a:p>
            <a:r>
              <a:rPr lang="en-US" altLang="ko-KR" b="0">
                <a:latin typeface="Comic Sans MS" pitchFamily="66" charset="0"/>
              </a:rPr>
              <a:t>  HT : less than 30% at initial manifestation </a:t>
            </a:r>
          </a:p>
          <a:p>
            <a:r>
              <a:rPr lang="en-US" altLang="ko-KR" b="0">
                <a:latin typeface="Comic Sans MS" pitchFamily="66" charset="0"/>
              </a:rPr>
              <a:t>         but common later with renal progression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MGN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2236788"/>
            <a:ext cx="73342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b="0">
                <a:latin typeface="Comic Sans MS" pitchFamily="66" charset="0"/>
              </a:rPr>
              <a:t>LM : diffuse thickening of the GBM (PAS staining)</a:t>
            </a:r>
          </a:p>
          <a:p>
            <a:pPr>
              <a:spcBef>
                <a:spcPct val="20000"/>
              </a:spcBef>
            </a:pPr>
            <a:r>
              <a:rPr lang="ko-KR" altLang="en-US" b="0">
                <a:latin typeface="Comic Sans MS" pitchFamily="66" charset="0"/>
              </a:rPr>
              <a:t>        </a:t>
            </a:r>
            <a:r>
              <a:rPr lang="en-US" altLang="ko-KR" b="0">
                <a:solidFill>
                  <a:schemeClr val="hlink"/>
                </a:solidFill>
                <a:latin typeface="Comic Sans MS" pitchFamily="66" charset="0"/>
              </a:rPr>
              <a:t>spike</a:t>
            </a:r>
            <a:r>
              <a:rPr lang="en-US" altLang="ko-KR" b="0">
                <a:latin typeface="Comic Sans MS" pitchFamily="66" charset="0"/>
              </a:rPr>
              <a:t> pattern (Silver staining)</a:t>
            </a:r>
          </a:p>
          <a:p>
            <a:pPr>
              <a:spcBef>
                <a:spcPct val="20000"/>
              </a:spcBef>
            </a:pPr>
            <a:r>
              <a:rPr lang="en-US" altLang="ko-KR" b="0">
                <a:latin typeface="Comic Sans MS" pitchFamily="66" charset="0"/>
              </a:rPr>
              <a:t>IF : granular deposit of IgG, IgM, C3</a:t>
            </a:r>
          </a:p>
          <a:p>
            <a:r>
              <a:rPr lang="en-US" altLang="ko-KR" b="0">
                <a:latin typeface="Comic Sans MS" pitchFamily="66" charset="0"/>
              </a:rPr>
              <a:t>EM </a:t>
            </a:r>
            <a:r>
              <a:rPr lang="ko-KR" altLang="en-US" b="0">
                <a:latin typeface="Comic Sans MS" pitchFamily="66" charset="0"/>
              </a:rPr>
              <a:t>: </a:t>
            </a:r>
            <a:r>
              <a:rPr lang="en-US" altLang="ko-KR" u="sng">
                <a:solidFill>
                  <a:schemeClr val="folHlink"/>
                </a:solidFill>
                <a:latin typeface="Comic Sans MS" pitchFamily="66" charset="0"/>
              </a:rPr>
              <a:t>subepithelial</a:t>
            </a:r>
            <a:r>
              <a:rPr lang="en-US" altLang="ko-KR" b="0">
                <a:latin typeface="Comic Sans MS" pitchFamily="66" charset="0"/>
              </a:rPr>
              <a:t> electron dense deposit </a:t>
            </a:r>
          </a:p>
          <a:p>
            <a:r>
              <a:rPr lang="en-US" altLang="ko-KR" b="0">
                <a:latin typeface="Comic Sans MS" pitchFamily="66" charset="0"/>
              </a:rPr>
              <a:t>          stage I, II, III, IV</a:t>
            </a:r>
          </a:p>
          <a:p>
            <a:pPr>
              <a:spcBef>
                <a:spcPct val="20000"/>
              </a:spcBef>
            </a:pPr>
            <a:endParaRPr lang="en-US" altLang="ko-KR" b="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US" altLang="ko-KR" b="0">
              <a:latin typeface="Comic Sans MS" pitchFamily="66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19250" y="1052513"/>
            <a:ext cx="2033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>
                <a:solidFill>
                  <a:srgbClr val="006699"/>
                </a:solidFill>
                <a:latin typeface="Comic Sans MS" pitchFamily="66" charset="0"/>
              </a:rPr>
              <a:t>Pathology</a:t>
            </a:r>
            <a:endParaRPr lang="ko-KR" altLang="en-US" sz="3200">
              <a:solidFill>
                <a:srgbClr val="006699"/>
              </a:solidFill>
              <a:latin typeface="Comic Sans MS" pitchFamily="66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MGN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09575" y="2163763"/>
            <a:ext cx="69580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folHlink"/>
                </a:solidFill>
                <a:latin typeface="Comic Sans MS" pitchFamily="66" charset="0"/>
              </a:rPr>
              <a:t>Idiopathic (majority)</a:t>
            </a:r>
          </a:p>
          <a:p>
            <a:endParaRPr lang="en-US" altLang="ko-KR" dirty="0">
              <a:solidFill>
                <a:schemeClr val="folHlink"/>
              </a:solidFill>
              <a:latin typeface="Comic Sans MS" pitchFamily="66" charset="0"/>
            </a:endParaRPr>
          </a:p>
          <a:p>
            <a:r>
              <a:rPr lang="en-US" altLang="ko-KR" dirty="0">
                <a:solidFill>
                  <a:schemeClr val="folHlink"/>
                </a:solidFill>
                <a:latin typeface="Comic Sans MS" pitchFamily="66" charset="0"/>
              </a:rPr>
              <a:t>Systemic disease or drugs</a:t>
            </a:r>
          </a:p>
          <a:p>
            <a:r>
              <a:rPr lang="en-US" altLang="ko-KR" dirty="0">
                <a:latin typeface="Comic Sans MS" pitchFamily="66" charset="0"/>
              </a:rPr>
              <a:t> </a:t>
            </a:r>
            <a:r>
              <a:rPr lang="en-US" altLang="ko-KR" b="0" dirty="0">
                <a:latin typeface="Comic Sans MS" pitchFamily="66" charset="0"/>
              </a:rPr>
              <a:t>1. Infection : hepatitis B, hepatitis C</a:t>
            </a:r>
          </a:p>
          <a:p>
            <a:r>
              <a:rPr lang="en-US" altLang="ko-KR" b="0" dirty="0">
                <a:latin typeface="Comic Sans MS" pitchFamily="66" charset="0"/>
              </a:rPr>
              <a:t> 2. Autoimmune disease : SLE, RA, MCTD</a:t>
            </a:r>
          </a:p>
          <a:p>
            <a:r>
              <a:rPr lang="en-US" altLang="ko-KR" b="0" dirty="0">
                <a:latin typeface="Comic Sans MS" pitchFamily="66" charset="0"/>
              </a:rPr>
              <a:t> 3. Malignancy : carcinoma</a:t>
            </a:r>
          </a:p>
          <a:p>
            <a:r>
              <a:rPr lang="en-US" altLang="ko-KR" b="0" dirty="0">
                <a:latin typeface="Comic Sans MS" pitchFamily="66" charset="0"/>
              </a:rPr>
              <a:t> 4. Drugs : gold, </a:t>
            </a:r>
            <a:r>
              <a:rPr lang="en-US" altLang="ko-KR" b="0" dirty="0" err="1">
                <a:latin typeface="Comic Sans MS" pitchFamily="66" charset="0"/>
              </a:rPr>
              <a:t>penicillamine</a:t>
            </a:r>
            <a:r>
              <a:rPr lang="en-US" altLang="ko-KR" b="0" dirty="0">
                <a:latin typeface="Comic Sans MS" pitchFamily="66" charset="0"/>
              </a:rPr>
              <a:t>, NSAID, </a:t>
            </a:r>
            <a:r>
              <a:rPr lang="en-US" altLang="ko-KR" b="0" dirty="0" err="1">
                <a:latin typeface="Comic Sans MS" pitchFamily="66" charset="0"/>
              </a:rPr>
              <a:t>captopril</a:t>
            </a:r>
            <a:endParaRPr lang="en-US" altLang="ko-KR" b="0" dirty="0">
              <a:latin typeface="Comic Sans MS" pitchFamily="66" charset="0"/>
            </a:endParaRPr>
          </a:p>
          <a:p>
            <a:r>
              <a:rPr lang="en-US" altLang="ko-KR" b="0" dirty="0">
                <a:latin typeface="Comic Sans MS" pitchFamily="66" charset="0"/>
              </a:rPr>
              <a:t> 5. Miscellaneous : </a:t>
            </a:r>
            <a:r>
              <a:rPr lang="en-US" altLang="ko-KR" b="0" dirty="0" err="1">
                <a:latin typeface="Comic Sans MS" pitchFamily="66" charset="0"/>
              </a:rPr>
              <a:t>sarcoidosis</a:t>
            </a:r>
            <a:r>
              <a:rPr lang="en-US" altLang="ko-KR" b="0" dirty="0">
                <a:latin typeface="Comic Sans MS" pitchFamily="66" charset="0"/>
              </a:rPr>
              <a:t>, DM,</a:t>
            </a:r>
          </a:p>
          <a:p>
            <a:r>
              <a:rPr lang="en-US" altLang="ko-KR" b="0" dirty="0">
                <a:latin typeface="Comic Sans MS" pitchFamily="66" charset="0"/>
              </a:rPr>
              <a:t>       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1619250" y="1052513"/>
            <a:ext cx="1725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>
                <a:solidFill>
                  <a:srgbClr val="006699"/>
                </a:solidFill>
                <a:latin typeface="Comic Sans MS" pitchFamily="66" charset="0"/>
              </a:rPr>
              <a:t>Etiology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MGN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09575" y="2163763"/>
            <a:ext cx="80441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b="0" dirty="0" smtClean="0">
                <a:latin typeface="Comic Sans MS" pitchFamily="66" charset="0"/>
              </a:rPr>
              <a:t>①</a:t>
            </a:r>
            <a:r>
              <a:rPr lang="en-US" altLang="ko-KR" b="0" dirty="0" smtClean="0">
                <a:latin typeface="Comic Sans MS" pitchFamily="66" charset="0"/>
              </a:rPr>
              <a:t> </a:t>
            </a:r>
            <a:r>
              <a:rPr lang="en-US" altLang="ko-KR" b="0" dirty="0">
                <a:latin typeface="Comic Sans MS" pitchFamily="66" charset="0"/>
              </a:rPr>
              <a:t>Mean onset age: 30 ∼ 50 age (male: female = 2:1) </a:t>
            </a:r>
            <a:endParaRPr lang="ko-KR" altLang="ko-KR" b="0" dirty="0">
              <a:latin typeface="Comic Sans MS" pitchFamily="66" charset="0"/>
            </a:endParaRPr>
          </a:p>
          <a:p>
            <a:pPr latinLnBrk="0">
              <a:lnSpc>
                <a:spcPct val="150000"/>
              </a:lnSpc>
            </a:pPr>
            <a:r>
              <a:rPr lang="ko-KR" altLang="ko-KR" b="0" dirty="0" smtClean="0">
                <a:latin typeface="Comic Sans MS" pitchFamily="66" charset="0"/>
              </a:rPr>
              <a:t>②</a:t>
            </a:r>
            <a:r>
              <a:rPr lang="en-US" altLang="ko-KR" b="0" dirty="0" smtClean="0">
                <a:latin typeface="Comic Sans MS" pitchFamily="66" charset="0"/>
              </a:rPr>
              <a:t> </a:t>
            </a:r>
            <a:r>
              <a:rPr lang="en-US" altLang="ko-KR" b="0" dirty="0">
                <a:latin typeface="Comic Sans MS" pitchFamily="66" charset="0"/>
              </a:rPr>
              <a:t>Older age: correlate with </a:t>
            </a:r>
            <a:r>
              <a:rPr lang="en-US" altLang="ko-KR" b="0" dirty="0">
                <a:solidFill>
                  <a:srgbClr val="FF0000"/>
                </a:solidFill>
                <a:latin typeface="Comic Sans MS" pitchFamily="66" charset="0"/>
              </a:rPr>
              <a:t>malignancy</a:t>
            </a:r>
            <a:r>
              <a:rPr lang="en-US" altLang="ko-KR" b="0" dirty="0">
                <a:latin typeface="Comic Sans MS" pitchFamily="66" charset="0"/>
              </a:rPr>
              <a:t> 20</a:t>
            </a:r>
            <a:r>
              <a:rPr lang="en-US" altLang="ko-KR" b="0" dirty="0" smtClean="0">
                <a:latin typeface="Comic Sans MS" pitchFamily="66" charset="0"/>
              </a:rPr>
              <a:t>% (&gt;</a:t>
            </a:r>
            <a:r>
              <a:rPr lang="en-US" altLang="ko-KR" b="0" dirty="0">
                <a:latin typeface="Comic Sans MS" pitchFamily="66" charset="0"/>
              </a:rPr>
              <a:t>60 age) </a:t>
            </a:r>
            <a:endParaRPr lang="ko-KR" altLang="ko-KR" b="0" dirty="0">
              <a:latin typeface="Comic Sans MS" pitchFamily="66" charset="0"/>
            </a:endParaRPr>
          </a:p>
          <a:p>
            <a:pPr latinLnBrk="0">
              <a:lnSpc>
                <a:spcPct val="150000"/>
              </a:lnSpc>
            </a:pPr>
            <a:r>
              <a:rPr lang="ko-KR" altLang="ko-KR" b="0" dirty="0" smtClean="0">
                <a:latin typeface="Comic Sans MS" pitchFamily="66" charset="0"/>
              </a:rPr>
              <a:t>③</a:t>
            </a:r>
            <a:r>
              <a:rPr lang="en-US" altLang="ko-KR" b="0" dirty="0" smtClean="0">
                <a:latin typeface="Comic Sans MS" pitchFamily="66" charset="0"/>
              </a:rPr>
              <a:t> </a:t>
            </a:r>
            <a:r>
              <a:rPr lang="en-US" altLang="ko-KR" b="0" dirty="0">
                <a:latin typeface="Comic Sans MS" pitchFamily="66" charset="0"/>
              </a:rPr>
              <a:t>Massive proteinuria (80%), edema </a:t>
            </a:r>
            <a:endParaRPr lang="ko-KR" altLang="ko-KR" b="0" dirty="0">
              <a:latin typeface="Comic Sans MS" pitchFamily="66" charset="0"/>
            </a:endParaRPr>
          </a:p>
          <a:p>
            <a:pPr latinLnBrk="0">
              <a:lnSpc>
                <a:spcPct val="150000"/>
              </a:lnSpc>
            </a:pPr>
            <a:r>
              <a:rPr lang="ko-KR" altLang="ko-KR" b="0" dirty="0" smtClean="0">
                <a:latin typeface="Comic Sans MS" pitchFamily="66" charset="0"/>
              </a:rPr>
              <a:t>④ </a:t>
            </a:r>
            <a:r>
              <a:rPr lang="en-US" altLang="ko-KR" b="0" dirty="0">
                <a:solidFill>
                  <a:srgbClr val="FF0000"/>
                </a:solidFill>
                <a:latin typeface="Comic Sans MS" pitchFamily="66" charset="0"/>
              </a:rPr>
              <a:t>RVT</a:t>
            </a:r>
            <a:r>
              <a:rPr lang="en-US" altLang="ko-KR" b="0" dirty="0">
                <a:latin typeface="Comic Sans MS" pitchFamily="66" charset="0"/>
              </a:rPr>
              <a:t>*: 50% - high incidence </a:t>
            </a:r>
            <a:endParaRPr lang="ko-KR" altLang="ko-KR" b="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altLang="ko-KR" b="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ko-KR" b="0" dirty="0">
                <a:latin typeface="Comic Sans MS" pitchFamily="66" charset="0"/>
              </a:rPr>
              <a:t>       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1619250" y="1052513"/>
            <a:ext cx="2430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rgbClr val="006699"/>
                </a:solidFill>
                <a:latin typeface="Comic Sans MS" pitchFamily="66" charset="0"/>
              </a:rPr>
              <a:t>Clinical </a:t>
            </a:r>
            <a:r>
              <a:rPr lang="en-US" altLang="ko-KR" sz="3200" dirty="0" err="1" smtClean="0">
                <a:solidFill>
                  <a:srgbClr val="006699"/>
                </a:solidFill>
                <a:latin typeface="Comic Sans MS" pitchFamily="66" charset="0"/>
              </a:rPr>
              <a:t>Sx</a:t>
            </a:r>
            <a:r>
              <a:rPr lang="en-US" altLang="ko-KR" sz="3200" dirty="0" smtClean="0">
                <a:solidFill>
                  <a:srgbClr val="006699"/>
                </a:solidFill>
                <a:latin typeface="Comic Sans MS" pitchFamily="66" charset="0"/>
              </a:rPr>
              <a:t> </a:t>
            </a:r>
            <a:endParaRPr lang="en-US" altLang="ko-KR" sz="3200" dirty="0">
              <a:solidFill>
                <a:srgbClr val="006699"/>
              </a:solidFill>
              <a:latin typeface="Comic Sans MS" pitchFamily="66" charset="0"/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MGN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908050"/>
            <a:ext cx="4132263" cy="762000"/>
          </a:xfrm>
        </p:spPr>
        <p:txBody>
          <a:bodyPr/>
          <a:lstStyle/>
          <a:p>
            <a:r>
              <a:rPr lang="ko-KR" altLang="en-US" sz="3600" b="1">
                <a:solidFill>
                  <a:schemeClr val="folHlink"/>
                </a:solidFill>
                <a:latin typeface="Comic Sans MS" pitchFamily="66" charset="0"/>
              </a:rPr>
              <a:t>사구체신염의 분류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08963" cy="360045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2800" b="1" dirty="0">
                <a:solidFill>
                  <a:srgbClr val="006699"/>
                </a:solidFill>
                <a:latin typeface="Comic Sans MS" pitchFamily="66" charset="0"/>
              </a:rPr>
              <a:t>임상 증상에  따른 분류 </a:t>
            </a:r>
            <a:r>
              <a:rPr lang="ko-KR" altLang="en-US" sz="2800" b="1" dirty="0">
                <a:solidFill>
                  <a:srgbClr val="006699"/>
                </a:solidFill>
                <a:latin typeface="Comic Sans MS" pitchFamily="66" charset="0"/>
                <a:sym typeface="Wingdings" pitchFamily="2" charset="2"/>
              </a:rPr>
              <a:t>( 5 </a:t>
            </a:r>
            <a:r>
              <a:rPr lang="en-US" altLang="ko-KR" sz="2800" b="1" dirty="0">
                <a:solidFill>
                  <a:srgbClr val="006699"/>
                </a:solidFill>
                <a:latin typeface="Comic Sans MS" pitchFamily="66" charset="0"/>
                <a:sym typeface="Wingdings" pitchFamily="2" charset="2"/>
              </a:rPr>
              <a:t>Syndromes)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800" b="1" dirty="0">
                <a:latin typeface="Comic Sans MS" pitchFamily="66" charset="0"/>
              </a:rPr>
              <a:t>   </a:t>
            </a:r>
            <a:r>
              <a:rPr lang="en-US" altLang="ko-KR" sz="2400" b="1" dirty="0">
                <a:latin typeface="Comic Sans MS" pitchFamily="66" charset="0"/>
              </a:rPr>
              <a:t>1) </a:t>
            </a:r>
            <a:r>
              <a:rPr lang="ko-KR" altLang="en-US" sz="2400" b="1" dirty="0" err="1">
                <a:latin typeface="Comic Sans MS" pitchFamily="66" charset="0"/>
              </a:rPr>
              <a:t>무증상성</a:t>
            </a:r>
            <a:r>
              <a:rPr lang="ko-KR" altLang="en-US" sz="2400" b="1" dirty="0">
                <a:latin typeface="Comic Sans MS" pitchFamily="66" charset="0"/>
              </a:rPr>
              <a:t> </a:t>
            </a:r>
            <a:r>
              <a:rPr lang="ko-KR" altLang="en-US" sz="2400" b="1" dirty="0" err="1">
                <a:latin typeface="Comic Sans MS" pitchFamily="66" charset="0"/>
              </a:rPr>
              <a:t>요이상</a:t>
            </a:r>
            <a:r>
              <a:rPr lang="ko-KR" altLang="en-US" sz="2400" b="1" dirty="0">
                <a:latin typeface="Comic Sans MS" pitchFamily="66" charset="0"/>
              </a:rPr>
              <a:t>(</a:t>
            </a:r>
            <a:r>
              <a:rPr lang="en-US" altLang="ko-KR" sz="2400" b="1" dirty="0">
                <a:latin typeface="Comic Sans MS" pitchFamily="66" charset="0"/>
              </a:rPr>
              <a:t>AUA) : </a:t>
            </a:r>
            <a:r>
              <a:rPr lang="en-US" altLang="ko-KR" sz="2400" b="1" dirty="0" err="1">
                <a:latin typeface="Comic Sans MS" pitchFamily="66" charset="0"/>
              </a:rPr>
              <a:t>IgA</a:t>
            </a:r>
            <a:r>
              <a:rPr lang="en-US" altLang="ko-KR" sz="2400" b="1" dirty="0">
                <a:latin typeface="Comic Sans MS" pitchFamily="66" charset="0"/>
              </a:rPr>
              <a:t> N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 b="1" dirty="0">
                <a:latin typeface="Comic Sans MS" pitchFamily="66" charset="0"/>
              </a:rPr>
              <a:t>   2) </a:t>
            </a:r>
            <a:r>
              <a:rPr lang="ko-KR" altLang="en-US" sz="2400" b="1" dirty="0" err="1">
                <a:latin typeface="Comic Sans MS" pitchFamily="66" charset="0"/>
              </a:rPr>
              <a:t>신증후군</a:t>
            </a:r>
            <a:r>
              <a:rPr lang="ko-KR" altLang="en-US" sz="2400" b="1" dirty="0">
                <a:latin typeface="Comic Sans MS" pitchFamily="66" charset="0"/>
              </a:rPr>
              <a:t>(</a:t>
            </a:r>
            <a:r>
              <a:rPr lang="en-US" altLang="ko-KR" sz="2400" b="1" dirty="0">
                <a:latin typeface="Comic Sans MS" pitchFamily="66" charset="0"/>
              </a:rPr>
              <a:t>NS) : </a:t>
            </a:r>
            <a:r>
              <a:rPr lang="en-US" altLang="ko-KR" sz="2400" b="1" dirty="0" smtClean="0">
                <a:latin typeface="Comic Sans MS" pitchFamily="66" charset="0"/>
              </a:rPr>
              <a:t>MCD, </a:t>
            </a:r>
            <a:r>
              <a:rPr lang="en-US" altLang="ko-KR" sz="2400" b="1" dirty="0">
                <a:latin typeface="Comic Sans MS" pitchFamily="66" charset="0"/>
              </a:rPr>
              <a:t>FSGS, </a:t>
            </a:r>
            <a:r>
              <a:rPr lang="en-US" altLang="ko-KR" sz="2400" b="1" dirty="0" smtClean="0">
                <a:latin typeface="Comic Sans MS" pitchFamily="66" charset="0"/>
              </a:rPr>
              <a:t>MGN</a:t>
            </a:r>
            <a:endParaRPr lang="en-US" altLang="ko-KR" sz="2400" b="1" dirty="0">
              <a:latin typeface="Comic Sans MS" pitchFamily="66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 b="1" dirty="0">
                <a:latin typeface="Comic Sans MS" pitchFamily="66" charset="0"/>
              </a:rPr>
              <a:t>   3) </a:t>
            </a:r>
            <a:r>
              <a:rPr lang="ko-KR" altLang="en-US" sz="2400" b="1" dirty="0">
                <a:latin typeface="Comic Sans MS" pitchFamily="66" charset="0"/>
              </a:rPr>
              <a:t>급성 </a:t>
            </a:r>
            <a:r>
              <a:rPr lang="ko-KR" altLang="en-US" sz="2400" b="1" dirty="0" err="1">
                <a:latin typeface="Comic Sans MS" pitchFamily="66" charset="0"/>
              </a:rPr>
              <a:t>사구체신염</a:t>
            </a:r>
            <a:r>
              <a:rPr lang="ko-KR" altLang="en-US" sz="2400" b="1" dirty="0">
                <a:latin typeface="Comic Sans MS" pitchFamily="66" charset="0"/>
              </a:rPr>
              <a:t>(</a:t>
            </a:r>
            <a:r>
              <a:rPr lang="en-US" altLang="ko-KR" sz="2400" b="1" dirty="0">
                <a:latin typeface="Comic Sans MS" pitchFamily="66" charset="0"/>
              </a:rPr>
              <a:t>AGN) : PSGN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 b="1" dirty="0">
                <a:latin typeface="Comic Sans MS" pitchFamily="66" charset="0"/>
              </a:rPr>
              <a:t>   4) </a:t>
            </a:r>
            <a:r>
              <a:rPr lang="ko-KR" altLang="en-US" sz="2400" b="1" dirty="0">
                <a:latin typeface="Comic Sans MS" pitchFamily="66" charset="0"/>
              </a:rPr>
              <a:t>만성 </a:t>
            </a:r>
            <a:r>
              <a:rPr lang="ko-KR" altLang="en-US" sz="2400" b="1" dirty="0" err="1">
                <a:latin typeface="Comic Sans MS" pitchFamily="66" charset="0"/>
              </a:rPr>
              <a:t>사구체신염</a:t>
            </a:r>
            <a:r>
              <a:rPr lang="ko-KR" altLang="en-US" sz="2400" b="1" dirty="0">
                <a:latin typeface="Comic Sans MS" pitchFamily="66" charset="0"/>
              </a:rPr>
              <a:t>(</a:t>
            </a:r>
            <a:r>
              <a:rPr lang="en-US" altLang="ko-KR" sz="2400" b="1" dirty="0">
                <a:latin typeface="Comic Sans MS" pitchFamily="66" charset="0"/>
              </a:rPr>
              <a:t>CGN) : </a:t>
            </a:r>
            <a:r>
              <a:rPr lang="en-US" altLang="ko-KR" sz="2400" b="1" dirty="0" err="1">
                <a:latin typeface="Comic Sans MS" pitchFamily="66" charset="0"/>
              </a:rPr>
              <a:t>IgA</a:t>
            </a:r>
            <a:r>
              <a:rPr lang="en-US" altLang="ko-KR" sz="2400" b="1" dirty="0">
                <a:latin typeface="Comic Sans MS" pitchFamily="66" charset="0"/>
              </a:rPr>
              <a:t> N, MPGN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 b="1" dirty="0">
                <a:latin typeface="Comic Sans MS" pitchFamily="66" charset="0"/>
              </a:rPr>
              <a:t>   5) </a:t>
            </a:r>
            <a:r>
              <a:rPr lang="ko-KR" altLang="en-US" sz="2400" b="1" dirty="0">
                <a:latin typeface="Comic Sans MS" pitchFamily="66" charset="0"/>
              </a:rPr>
              <a:t>급속진행성 </a:t>
            </a:r>
            <a:r>
              <a:rPr lang="ko-KR" altLang="en-US" sz="2400" b="1" dirty="0" err="1">
                <a:latin typeface="Comic Sans MS" pitchFamily="66" charset="0"/>
              </a:rPr>
              <a:t>사구체신염</a:t>
            </a:r>
            <a:r>
              <a:rPr lang="ko-KR" altLang="en-US" sz="2400" b="1" dirty="0">
                <a:latin typeface="Comic Sans MS" pitchFamily="66" charset="0"/>
              </a:rPr>
              <a:t>(</a:t>
            </a:r>
            <a:r>
              <a:rPr lang="en-US" altLang="ko-KR" sz="2400" b="1" dirty="0">
                <a:latin typeface="Comic Sans MS" pitchFamily="66" charset="0"/>
              </a:rPr>
              <a:t>RPGN) : </a:t>
            </a:r>
            <a:r>
              <a:rPr lang="en-US" altLang="ko-KR" sz="2400" b="1" dirty="0" err="1">
                <a:latin typeface="Comic Sans MS" pitchFamily="66" charset="0"/>
              </a:rPr>
              <a:t>crescentic</a:t>
            </a:r>
            <a:r>
              <a:rPr lang="en-US" altLang="ko-KR" sz="2400" b="1" dirty="0">
                <a:latin typeface="Comic Sans MS" pitchFamily="66" charset="0"/>
              </a:rPr>
              <a:t> GN</a:t>
            </a:r>
            <a:endParaRPr lang="ko-KR" alt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817563" y="1916113"/>
            <a:ext cx="80756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0">
                <a:latin typeface="Comic Sans MS" pitchFamily="66" charset="0"/>
              </a:rPr>
              <a:t>40% : spontaneous remission</a:t>
            </a:r>
          </a:p>
          <a:p>
            <a:r>
              <a:rPr lang="en-US" altLang="ko-KR" b="0">
                <a:latin typeface="Comic Sans MS" pitchFamily="66" charset="0"/>
              </a:rPr>
              <a:t>30-40% : repeated relapse and remission</a:t>
            </a:r>
          </a:p>
          <a:p>
            <a:r>
              <a:rPr lang="en-US" altLang="ko-KR" b="0">
                <a:latin typeface="Comic Sans MS" pitchFamily="66" charset="0"/>
              </a:rPr>
              <a:t>10-20% : persistent NS and progressive azotemia</a:t>
            </a:r>
          </a:p>
          <a:p>
            <a:r>
              <a:rPr lang="en-US" altLang="ko-KR" b="0">
                <a:latin typeface="Comic Sans MS" pitchFamily="66" charset="0"/>
              </a:rPr>
              <a:t>         (ESRD in 20 to 30 years)</a:t>
            </a:r>
          </a:p>
          <a:p>
            <a:endParaRPr lang="en-US" altLang="ko-KR" b="0">
              <a:latin typeface="Comic Sans MS" pitchFamily="66" charset="0"/>
            </a:endParaRPr>
          </a:p>
          <a:p>
            <a:r>
              <a:rPr lang="en-US" altLang="ko-KR" b="0">
                <a:solidFill>
                  <a:schemeClr val="folHlink"/>
                </a:solidFill>
                <a:latin typeface="Comic Sans MS" pitchFamily="66" charset="0"/>
              </a:rPr>
              <a:t>Risk factors of renal progression :</a:t>
            </a:r>
            <a:r>
              <a:rPr lang="en-US" altLang="ko-KR" b="0">
                <a:latin typeface="Comic Sans MS" pitchFamily="66" charset="0"/>
              </a:rPr>
              <a:t> </a:t>
            </a:r>
          </a:p>
          <a:p>
            <a:r>
              <a:rPr lang="en-US" altLang="ko-KR" b="0">
                <a:latin typeface="Comic Sans MS" pitchFamily="66" charset="0"/>
              </a:rPr>
              <a:t>    male, older age at onset, heavy proteinuria,</a:t>
            </a:r>
          </a:p>
          <a:p>
            <a:r>
              <a:rPr lang="en-US" altLang="ko-KR" b="0">
                <a:latin typeface="Comic Sans MS" pitchFamily="66" charset="0"/>
              </a:rPr>
              <a:t>    hypertension, stage IV lesion, azotemia at initial Bx</a:t>
            </a:r>
          </a:p>
          <a:p>
            <a:endParaRPr lang="en-US" altLang="ko-KR" b="0">
              <a:latin typeface="Comic Sans MS" pitchFamily="66" charset="0"/>
            </a:endParaRPr>
          </a:p>
          <a:p>
            <a:r>
              <a:rPr lang="en-US" altLang="ko-KR" b="0">
                <a:solidFill>
                  <a:schemeClr val="folHlink"/>
                </a:solidFill>
                <a:latin typeface="Comic Sans MS" pitchFamily="66" charset="0"/>
              </a:rPr>
              <a:t>Tx :</a:t>
            </a:r>
            <a:r>
              <a:rPr lang="en-US" altLang="ko-KR" b="0">
                <a:latin typeface="Comic Sans MS" pitchFamily="66" charset="0"/>
              </a:rPr>
              <a:t> no therapeutic effect with steroid alone</a:t>
            </a:r>
          </a:p>
          <a:p>
            <a:r>
              <a:rPr lang="en-US" altLang="ko-KR" b="0">
                <a:latin typeface="Comic Sans MS" pitchFamily="66" charset="0"/>
              </a:rPr>
              <a:t>       cyclophosphamide, chlorambucil, cyclosporine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619250" y="1052513"/>
            <a:ext cx="5113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006699"/>
                </a:solidFill>
                <a:latin typeface="Comic Sans MS" pitchFamily="66" charset="0"/>
              </a:rPr>
              <a:t>Treatment &amp; Prognosis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7524750" y="40481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MGN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 l="3175" t="2362" r="10797" b="3149"/>
          <a:stretch>
            <a:fillRect/>
          </a:stretch>
        </p:blipFill>
        <p:spPr bwMode="auto">
          <a:xfrm>
            <a:off x="69850" y="1557338"/>
            <a:ext cx="4389438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3" cstate="print"/>
          <a:srcRect t="1575"/>
          <a:stretch>
            <a:fillRect/>
          </a:stretch>
        </p:blipFill>
        <p:spPr bwMode="auto">
          <a:xfrm>
            <a:off x="4514850" y="1557338"/>
            <a:ext cx="45720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042988" y="836613"/>
            <a:ext cx="792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LM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H="1">
            <a:off x="3563938" y="3500438"/>
            <a:ext cx="360362" cy="431800"/>
          </a:xfrm>
          <a:prstGeom prst="line">
            <a:avLst/>
          </a:prstGeom>
          <a:noFill/>
          <a:ln w="5715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V="1">
            <a:off x="6588125" y="2997200"/>
            <a:ext cx="360363" cy="288925"/>
          </a:xfrm>
          <a:prstGeom prst="line">
            <a:avLst/>
          </a:prstGeom>
          <a:noFill/>
          <a:ln w="57150">
            <a:solidFill>
              <a:srgbClr val="D60093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7524750" y="40481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4716463" y="1196975"/>
          <a:ext cx="4032250" cy="4535488"/>
        </p:xfrm>
        <a:graphic>
          <a:graphicData uri="http://schemas.openxmlformats.org/presentationml/2006/ole">
            <p:oleObj spid="_x0000_s106500" name="Image" r:id="rId3" imgW="5095658" imgH="4193435" progId="Photoshop.Image.6">
              <p:embed/>
            </p:oleObj>
          </a:graphicData>
        </a:graphic>
      </p:graphicFrame>
      <p:pic>
        <p:nvPicPr>
          <p:cNvPr id="106501" name="Picture 5" descr="RENAL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96975"/>
            <a:ext cx="4464050" cy="4535488"/>
          </a:xfrm>
          <a:prstGeom prst="rect">
            <a:avLst/>
          </a:prstGeom>
          <a:noFill/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50825" y="5805488"/>
            <a:ext cx="3429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1800">
                <a:latin typeface="Comic Sans MS" pitchFamily="66" charset="0"/>
              </a:rPr>
              <a:t>IF  with antibody to IgG. 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4211638" y="5805488"/>
            <a:ext cx="4824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 dirty="0">
                <a:latin typeface="Comic Sans MS" pitchFamily="66" charset="0"/>
              </a:rPr>
              <a:t>deposition of electron dense material and interposition of lighter GBM </a:t>
            </a:r>
            <a:r>
              <a:rPr lang="en-US" altLang="ko-KR" sz="1800" dirty="0" smtClean="0">
                <a:latin typeface="Comic Sans MS" pitchFamily="66" charset="0"/>
              </a:rPr>
              <a:t>material-</a:t>
            </a:r>
            <a:r>
              <a:rPr lang="en-US" altLang="ko-KR" sz="1800" dirty="0" err="1" smtClean="0">
                <a:solidFill>
                  <a:srgbClr val="FF0000"/>
                </a:solidFill>
                <a:latin typeface="Comic Sans MS" pitchFamily="66" charset="0"/>
              </a:rPr>
              <a:t>subepithelial</a:t>
            </a:r>
            <a:r>
              <a:rPr lang="en-US" altLang="ko-KR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ko-KR" sz="1800" dirty="0" smtClean="0">
                <a:latin typeface="Comic Sans MS" pitchFamily="66" charset="0"/>
              </a:rPr>
              <a:t>deposition</a:t>
            </a:r>
            <a:endParaRPr lang="ko-KR" altLang="en-US" sz="1800" dirty="0">
              <a:latin typeface="Comic Sans MS" pitchFamily="66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580063" y="692150"/>
            <a:ext cx="79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EM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1042988" y="692150"/>
            <a:ext cx="79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IF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7524750" y="40481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MGN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28" name="Group 12"/>
          <p:cNvGrpSpPr>
            <a:grpSpLocks/>
          </p:cNvGrpSpPr>
          <p:nvPr/>
        </p:nvGrpSpPr>
        <p:grpSpPr bwMode="auto">
          <a:xfrm>
            <a:off x="157163" y="2420938"/>
            <a:ext cx="8355012" cy="4062412"/>
            <a:chOff x="99" y="1525"/>
            <a:chExt cx="5263" cy="2559"/>
          </a:xfrm>
        </p:grpSpPr>
        <p:sp>
          <p:nvSpPr>
            <p:cNvPr id="111621" name="Text Box 5"/>
            <p:cNvSpPr txBox="1">
              <a:spLocks noChangeArrowheads="1"/>
            </p:cNvSpPr>
            <p:nvPr/>
          </p:nvSpPr>
          <p:spPr bwMode="auto">
            <a:xfrm>
              <a:off x="99" y="1525"/>
              <a:ext cx="26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>
                  <a:latin typeface="Comic Sans MS" pitchFamily="66" charset="0"/>
                </a:rPr>
                <a:t>Type I: Subendothelial Deposits</a:t>
              </a:r>
            </a:p>
          </p:txBody>
        </p:sp>
        <p:pic>
          <p:nvPicPr>
            <p:cNvPr id="111622" name="Picture 6"/>
            <p:cNvPicPr>
              <a:picLocks noChangeAspect="1" noChangeArrowheads="1"/>
            </p:cNvPicPr>
            <p:nvPr/>
          </p:nvPicPr>
          <p:blipFill>
            <a:blip r:embed="rId2" cstate="print">
              <a:lum bright="2000" contrast="20000"/>
            </a:blip>
            <a:srcRect/>
            <a:stretch>
              <a:fillRect/>
            </a:stretch>
          </p:blipFill>
          <p:spPr bwMode="auto">
            <a:xfrm>
              <a:off x="249" y="1752"/>
              <a:ext cx="2496" cy="2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623" name="Rectangle 7"/>
            <p:cNvSpPr>
              <a:spLocks noChangeArrowheads="1"/>
            </p:cNvSpPr>
            <p:nvPr/>
          </p:nvSpPr>
          <p:spPr bwMode="auto">
            <a:xfrm>
              <a:off x="2743" y="1525"/>
              <a:ext cx="26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>
                  <a:latin typeface="Comic Sans MS" pitchFamily="66" charset="0"/>
                </a:rPr>
                <a:t>Type II: Dense Deposit Disease</a:t>
              </a:r>
            </a:p>
          </p:txBody>
        </p:sp>
        <p:pic>
          <p:nvPicPr>
            <p:cNvPr id="111624" name="Picture 8"/>
            <p:cNvPicPr>
              <a:picLocks noChangeAspect="1" noChangeArrowheads="1"/>
            </p:cNvPicPr>
            <p:nvPr/>
          </p:nvPicPr>
          <p:blipFill>
            <a:blip r:embed="rId3" cstate="print">
              <a:lum bright="4000" contrast="30000"/>
            </a:blip>
            <a:srcRect l="6049" r="7561"/>
            <a:stretch>
              <a:fillRect/>
            </a:stretch>
          </p:blipFill>
          <p:spPr bwMode="auto">
            <a:xfrm>
              <a:off x="2744" y="1933"/>
              <a:ext cx="2592" cy="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 flipH="1">
              <a:off x="1156" y="2115"/>
              <a:ext cx="144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>
              <a:off x="3787" y="2069"/>
              <a:ext cx="0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116013" y="620713"/>
            <a:ext cx="662463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2800">
                <a:solidFill>
                  <a:srgbClr val="D60093"/>
                </a:solidFill>
                <a:latin typeface="Comic Sans MS" pitchFamily="66" charset="0"/>
              </a:rPr>
              <a:t>Membranous Proliferative Glomerulonephropathy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4" name="Group 14"/>
          <p:cNvGrpSpPr>
            <a:grpSpLocks/>
          </p:cNvGrpSpPr>
          <p:nvPr/>
        </p:nvGrpSpPr>
        <p:grpSpPr bwMode="auto">
          <a:xfrm>
            <a:off x="323850" y="1981200"/>
            <a:ext cx="8429625" cy="4575175"/>
            <a:chOff x="204" y="1248"/>
            <a:chExt cx="5310" cy="2882"/>
          </a:xfrm>
        </p:grpSpPr>
        <p:pic>
          <p:nvPicPr>
            <p:cNvPr id="11264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248"/>
              <a:ext cx="254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248"/>
              <a:ext cx="263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646" name="Line 6"/>
            <p:cNvSpPr>
              <a:spLocks noChangeShapeType="1"/>
            </p:cNvSpPr>
            <p:nvPr/>
          </p:nvSpPr>
          <p:spPr bwMode="auto">
            <a:xfrm flipV="1">
              <a:off x="2448" y="2160"/>
              <a:ext cx="0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647" name="Line 7"/>
            <p:cNvSpPr>
              <a:spLocks noChangeShapeType="1"/>
            </p:cNvSpPr>
            <p:nvPr/>
          </p:nvSpPr>
          <p:spPr bwMode="auto">
            <a:xfrm flipH="1" flipV="1">
              <a:off x="1440" y="2064"/>
              <a:ext cx="96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648" name="Line 8"/>
            <p:cNvSpPr>
              <a:spLocks noChangeShapeType="1"/>
            </p:cNvSpPr>
            <p:nvPr/>
          </p:nvSpPr>
          <p:spPr bwMode="auto">
            <a:xfrm>
              <a:off x="4224" y="2256"/>
              <a:ext cx="288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649" name="Line 9"/>
            <p:cNvSpPr>
              <a:spLocks noChangeShapeType="1"/>
            </p:cNvSpPr>
            <p:nvPr/>
          </p:nvSpPr>
          <p:spPr bwMode="auto">
            <a:xfrm flipV="1">
              <a:off x="3600" y="2544"/>
              <a:ext cx="192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650" name="Text Box 10"/>
            <p:cNvSpPr txBox="1">
              <a:spLocks noChangeArrowheads="1"/>
            </p:cNvSpPr>
            <p:nvPr/>
          </p:nvSpPr>
          <p:spPr bwMode="auto">
            <a:xfrm>
              <a:off x="204" y="3899"/>
              <a:ext cx="23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>
                  <a:latin typeface="Comic Sans MS" pitchFamily="66" charset="0"/>
                </a:rPr>
                <a:t>Type I: Subendothelial Deposits</a:t>
              </a:r>
            </a:p>
          </p:txBody>
        </p:sp>
        <p:sp>
          <p:nvSpPr>
            <p:cNvPr id="112651" name="Rectangle 11"/>
            <p:cNvSpPr>
              <a:spLocks noChangeArrowheads="1"/>
            </p:cNvSpPr>
            <p:nvPr/>
          </p:nvSpPr>
          <p:spPr bwMode="auto">
            <a:xfrm>
              <a:off x="2925" y="3899"/>
              <a:ext cx="23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>
                  <a:latin typeface="Comic Sans MS" pitchFamily="66" charset="0"/>
                </a:rPr>
                <a:t>Type II: Dense Deposit Disease</a:t>
              </a:r>
            </a:p>
          </p:txBody>
        </p:sp>
      </p:grp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258888" y="112553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EM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MPGN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68488"/>
            <a:ext cx="7772400" cy="42973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>
                <a:solidFill>
                  <a:srgbClr val="006699"/>
                </a:solidFill>
                <a:latin typeface="Comic Sans MS" pitchFamily="66" charset="0"/>
              </a:rPr>
              <a:t>Clinical Manifestation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u="sng">
                <a:latin typeface="Comic Sans MS" pitchFamily="66" charset="0"/>
              </a:rPr>
              <a:t>Variable combination</a:t>
            </a:r>
            <a:r>
              <a:rPr lang="en-US" altLang="ko-KR" sz="2400">
                <a:latin typeface="Comic Sans MS" pitchFamily="66" charset="0"/>
              </a:rPr>
              <a:t> of </a:t>
            </a: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nephritic or nephrotic features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Common in ages between 5-30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Decline in GFR, active urine sediment,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Proteinuria often in nephrotic range (50%)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Type I MPGN : Immune complex disease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</a:t>
            </a:r>
            <a:r>
              <a:rPr lang="en-US" altLang="ko-KR" sz="2400" u="sng">
                <a:solidFill>
                  <a:schemeClr val="hlink"/>
                </a:solidFill>
                <a:latin typeface="Comic Sans MS" pitchFamily="66" charset="0"/>
              </a:rPr>
              <a:t>C3</a:t>
            </a:r>
            <a:r>
              <a:rPr lang="en-US" altLang="ko-KR" sz="2400" u="sng">
                <a:solidFill>
                  <a:schemeClr val="folHlink"/>
                </a:solidFill>
                <a:latin typeface="Comic Sans MS" pitchFamily="66" charset="0"/>
              </a:rPr>
              <a:t> usually depressed</a:t>
            </a:r>
            <a:r>
              <a:rPr lang="en-US" altLang="ko-KR" sz="240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C1q, C4, properdin, factor B : borderline or low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Secondary MPGN : associated with  infection, SLE, malignancy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MPGN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6918325" cy="2286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b="1">
                <a:solidFill>
                  <a:srgbClr val="006699"/>
                </a:solidFill>
                <a:latin typeface="Comic Sans MS" pitchFamily="66" charset="0"/>
              </a:rPr>
              <a:t>Pathology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Diffuse </a:t>
            </a: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proliferation</a:t>
            </a:r>
            <a:r>
              <a:rPr lang="en-US" altLang="ko-KR" sz="2400">
                <a:latin typeface="Comic Sans MS" pitchFamily="66" charset="0"/>
              </a:rPr>
              <a:t> of mesangial cells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Increased mesangial matrix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Thickening and reduplication of GBM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</a:t>
            </a:r>
            <a:r>
              <a:rPr lang="en-US" altLang="ko-KR" sz="2400">
                <a:solidFill>
                  <a:schemeClr val="hlink"/>
                </a:solidFill>
                <a:latin typeface="Comic Sans MS" pitchFamily="66" charset="0"/>
              </a:rPr>
              <a:t>(Double contour, Tram-tract)</a:t>
            </a:r>
            <a:endParaRPr lang="ko-KR" altLang="en-US" sz="240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Type I and type II MPGN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116013" y="4292600"/>
            <a:ext cx="52562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>
                <a:solidFill>
                  <a:srgbClr val="006699"/>
                </a:solidFill>
                <a:latin typeface="Comic Sans MS" pitchFamily="66" charset="0"/>
              </a:rPr>
              <a:t>Prognosis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b="0">
                <a:latin typeface="Comic Sans MS" pitchFamily="66" charset="0"/>
              </a:rPr>
              <a:t>Poor, slow progression to ESRD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b="0">
                <a:latin typeface="Comic Sans MS" pitchFamily="66" charset="0"/>
              </a:rPr>
              <a:t>Worse in type II MPGN</a:t>
            </a:r>
            <a:endParaRPr lang="ko-KR" altLang="en-US" b="0">
              <a:latin typeface="Comic Sans MS" pitchFamily="66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MPGN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6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1" name="Line 3"/>
          <p:cNvSpPr>
            <a:spLocks noChangeShapeType="1"/>
          </p:cNvSpPr>
          <p:nvPr/>
        </p:nvSpPr>
        <p:spPr bwMode="auto">
          <a:xfrm flipV="1">
            <a:off x="1981200" y="3581400"/>
            <a:ext cx="4572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6852" name="Line 4"/>
          <p:cNvSpPr>
            <a:spLocks noChangeShapeType="1"/>
          </p:cNvSpPr>
          <p:nvPr/>
        </p:nvSpPr>
        <p:spPr bwMode="auto">
          <a:xfrm flipH="1" flipV="1">
            <a:off x="3733800" y="4648200"/>
            <a:ext cx="457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476375" y="1268413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Comic Sans MS" pitchFamily="66" charset="0"/>
              </a:rPr>
              <a:t>LM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5795963" y="5734050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Comic Sans MS" pitchFamily="66" charset="0"/>
              </a:rPr>
              <a:t>Normal kidney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MPGN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 cstate="print"/>
          <a:srcRect l="3856" r="16710"/>
          <a:stretch>
            <a:fillRect/>
          </a:stretch>
        </p:blipFill>
        <p:spPr bwMode="auto">
          <a:xfrm>
            <a:off x="4500563" y="1989138"/>
            <a:ext cx="43926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403350" y="126841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Comic Sans MS" pitchFamily="66" charset="0"/>
              </a:rPr>
              <a:t>EM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5076825" y="126841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Comic Sans MS" pitchFamily="66" charset="0"/>
              </a:rPr>
              <a:t>IF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7451725" y="4048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MPGN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5" name="Group 7"/>
          <p:cNvGrpSpPr>
            <a:grpSpLocks/>
          </p:cNvGrpSpPr>
          <p:nvPr/>
        </p:nvGrpSpPr>
        <p:grpSpPr bwMode="auto">
          <a:xfrm>
            <a:off x="900113" y="3068687"/>
            <a:ext cx="7632700" cy="1368425"/>
            <a:chOff x="567" y="875"/>
            <a:chExt cx="4808" cy="862"/>
          </a:xfrm>
        </p:grpSpPr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567" y="875"/>
              <a:ext cx="4808" cy="862"/>
            </a:xfrm>
            <a:prstGeom prst="rect">
              <a:avLst/>
            </a:prstGeom>
            <a:solidFill>
              <a:srgbClr val="FFE6C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4693" name="Rectangle 5"/>
            <p:cNvSpPr>
              <a:spLocks noChangeArrowheads="1"/>
            </p:cNvSpPr>
            <p:nvPr/>
          </p:nvSpPr>
          <p:spPr bwMode="auto">
            <a:xfrm>
              <a:off x="612" y="935"/>
              <a:ext cx="4675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600">
                  <a:solidFill>
                    <a:srgbClr val="D60093"/>
                  </a:solidFill>
                  <a:latin typeface="Comic Sans MS" pitchFamily="66" charset="0"/>
                </a:rPr>
                <a:t>Acute Glomerulonephritis or </a:t>
              </a:r>
            </a:p>
            <a:p>
              <a:r>
                <a:rPr lang="en-US" altLang="ko-KR" sz="3600">
                  <a:solidFill>
                    <a:srgbClr val="D60093"/>
                  </a:solidFill>
                  <a:latin typeface="Comic Sans MS" pitchFamily="66" charset="0"/>
                </a:rPr>
                <a:t>Acute Nephritic Syndrome(AGN)</a:t>
              </a:r>
              <a:endParaRPr lang="ko-KR" altLang="en-US" sz="3600">
                <a:solidFill>
                  <a:srgbClr val="D60093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666750"/>
            <a:ext cx="7086600" cy="571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D60093"/>
                </a:solidFill>
                <a:latin typeface="Comic Sans MS" pitchFamily="66" charset="0"/>
              </a:rPr>
              <a:t>원인 질환에 따른 분류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10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b="1" dirty="0">
                <a:latin typeface="Comic Sans MS" pitchFamily="66" charset="0"/>
              </a:rPr>
              <a:t> 1) </a:t>
            </a:r>
            <a:r>
              <a:rPr lang="ko-KR" altLang="en-US" sz="2800" b="1" dirty="0" err="1">
                <a:latin typeface="Comic Sans MS" pitchFamily="66" charset="0"/>
              </a:rPr>
              <a:t>속발성</a:t>
            </a:r>
            <a:r>
              <a:rPr lang="ko-KR" altLang="en-US" sz="2800" b="1" dirty="0">
                <a:latin typeface="Comic Sans MS" pitchFamily="66" charset="0"/>
              </a:rPr>
              <a:t> </a:t>
            </a:r>
            <a:r>
              <a:rPr lang="ko-KR" altLang="en-US" sz="2800" b="1" dirty="0" err="1">
                <a:latin typeface="Comic Sans MS" pitchFamily="66" charset="0"/>
              </a:rPr>
              <a:t>사구체신염</a:t>
            </a:r>
            <a:endParaRPr lang="ko-KR" alt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800" b="1" dirty="0">
                <a:latin typeface="Comic Sans MS" pitchFamily="66" charset="0"/>
              </a:rPr>
              <a:t>    </a:t>
            </a:r>
            <a:r>
              <a:rPr lang="en-US" altLang="ko-KR" sz="2400" b="1" dirty="0">
                <a:latin typeface="Comic Sans MS" pitchFamily="66" charset="0"/>
              </a:rPr>
              <a:t>HS nephritis, lupus nephritis,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 dirty="0">
                <a:latin typeface="Comic Sans MS" pitchFamily="66" charset="0"/>
              </a:rPr>
              <a:t>    DM nephropathy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 dirty="0">
                <a:latin typeface="Comic Sans MS" pitchFamily="66" charset="0"/>
              </a:rPr>
              <a:t>    Hepatitis B virus associated GN, PSGN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b="1" dirty="0">
                <a:latin typeface="Comic Sans MS" pitchFamily="66" charset="0"/>
              </a:rPr>
              <a:t>2) </a:t>
            </a:r>
            <a:r>
              <a:rPr lang="ko-KR" altLang="en-US" sz="2800" b="1" dirty="0" err="1">
                <a:latin typeface="Comic Sans MS" pitchFamily="66" charset="0"/>
              </a:rPr>
              <a:t>원발성</a:t>
            </a:r>
            <a:r>
              <a:rPr lang="ko-KR" altLang="en-US" sz="2800" b="1" dirty="0">
                <a:latin typeface="Comic Sans MS" pitchFamily="66" charset="0"/>
              </a:rPr>
              <a:t> </a:t>
            </a:r>
            <a:r>
              <a:rPr lang="ko-KR" altLang="en-US" sz="2800" b="1" dirty="0" err="1">
                <a:latin typeface="Comic Sans MS" pitchFamily="66" charset="0"/>
              </a:rPr>
              <a:t>사구체신염</a:t>
            </a:r>
            <a:endParaRPr lang="ko-KR" alt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800" b="1" dirty="0">
                <a:latin typeface="Comic Sans MS" pitchFamily="66" charset="0"/>
              </a:rPr>
              <a:t>    </a:t>
            </a:r>
            <a:r>
              <a:rPr lang="en-US" altLang="ko-KR" sz="2400" b="1" dirty="0">
                <a:latin typeface="Comic Sans MS" pitchFamily="66" charset="0"/>
              </a:rPr>
              <a:t>MCD, FSGS, </a:t>
            </a:r>
            <a:r>
              <a:rPr lang="en-US" altLang="ko-KR" sz="2400" b="1" dirty="0" smtClean="0">
                <a:latin typeface="Comic Sans MS" pitchFamily="66" charset="0"/>
              </a:rPr>
              <a:t>MGN</a:t>
            </a:r>
            <a:r>
              <a:rPr lang="en-US" altLang="ko-KR" sz="2400" b="1" dirty="0">
                <a:latin typeface="Comic Sans MS" pitchFamily="66" charset="0"/>
              </a:rPr>
              <a:t>, MPGN, </a:t>
            </a:r>
            <a:r>
              <a:rPr lang="en-US" altLang="ko-KR" sz="2400" b="1" dirty="0" err="1">
                <a:latin typeface="Comic Sans MS" pitchFamily="66" charset="0"/>
              </a:rPr>
              <a:t>IgA</a:t>
            </a:r>
            <a:r>
              <a:rPr lang="en-US" altLang="ko-KR" sz="2400" b="1" dirty="0">
                <a:latin typeface="Comic Sans MS" pitchFamily="66" charset="0"/>
              </a:rPr>
              <a:t> N,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 dirty="0">
                <a:latin typeface="Comic Sans MS" pitchFamily="66" charset="0"/>
              </a:rPr>
              <a:t>     </a:t>
            </a:r>
            <a:r>
              <a:rPr lang="en-US" altLang="ko-KR" sz="2400" b="1" dirty="0" err="1">
                <a:latin typeface="Comic Sans MS" pitchFamily="66" charset="0"/>
              </a:rPr>
              <a:t>Crescentic</a:t>
            </a:r>
            <a:r>
              <a:rPr lang="en-US" altLang="ko-KR" sz="2400" b="1" dirty="0">
                <a:latin typeface="Comic Sans MS" pitchFamily="66" charset="0"/>
              </a:rPr>
              <a:t> GN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D60093"/>
                </a:solidFill>
                <a:latin typeface="Comic Sans MS" pitchFamily="66" charset="0"/>
              </a:rPr>
              <a:t>병리학적(형태학적) 분류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052513"/>
            <a:ext cx="2197100" cy="708025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rgbClr val="D60093"/>
                </a:solidFill>
                <a:latin typeface="Comic Sans MS" pitchFamily="66" charset="0"/>
              </a:rPr>
              <a:t>AGN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89138"/>
            <a:ext cx="7561262" cy="41036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Acute glomerular inflammation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Sudden onset of </a:t>
            </a:r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</a:rPr>
              <a:t>acute renal failure </a:t>
            </a:r>
            <a:r>
              <a:rPr lang="en-US" altLang="ko-KR" sz="2000" dirty="0">
                <a:latin typeface="Comic Sans MS" pitchFamily="66" charset="0"/>
              </a:rPr>
              <a:t>and oliguria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Obstruction of glomerular capillary lumen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    		GFR falls     	Na and water retention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ECF volume expansion</a:t>
            </a:r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</a:rPr>
              <a:t>, Edema, Hypertension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U/A </a:t>
            </a:r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</a:rPr>
              <a:t>: RBC cast, </a:t>
            </a:r>
            <a:r>
              <a:rPr lang="en-US" altLang="ko-KR" sz="2000" dirty="0" err="1">
                <a:solidFill>
                  <a:srgbClr val="FF0000"/>
                </a:solidFill>
                <a:latin typeface="Comic Sans MS" pitchFamily="66" charset="0"/>
              </a:rPr>
              <a:t>dysmorphic</a:t>
            </a:r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</a:rPr>
              <a:t> RBC</a:t>
            </a:r>
            <a:r>
              <a:rPr lang="en-US" altLang="ko-KR" sz="2000" dirty="0">
                <a:latin typeface="Comic Sans MS" pitchFamily="66" charset="0"/>
              </a:rPr>
              <a:t>, leukocytes,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	</a:t>
            </a:r>
            <a:r>
              <a:rPr lang="en-US" altLang="ko-KR" sz="2000" dirty="0" smtClean="0">
                <a:latin typeface="Comic Sans MS" pitchFamily="66" charset="0"/>
              </a:rPr>
              <a:t>     </a:t>
            </a:r>
            <a:r>
              <a:rPr lang="en-US" altLang="ko-KR" sz="2000" dirty="0" err="1" smtClean="0">
                <a:solidFill>
                  <a:srgbClr val="FF0000"/>
                </a:solidFill>
                <a:latin typeface="Comic Sans MS" pitchFamily="66" charset="0"/>
              </a:rPr>
              <a:t>subnephrotic</a:t>
            </a:r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</a:rPr>
              <a:t>proteinuria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Often gross </a:t>
            </a:r>
            <a:r>
              <a:rPr lang="en-US" altLang="ko-KR" sz="2000" dirty="0" err="1">
                <a:latin typeface="Comic Sans MS" pitchFamily="66" charset="0"/>
              </a:rPr>
              <a:t>hematuria</a:t>
            </a:r>
            <a:endParaRPr lang="en-US" altLang="ko-KR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 err="1">
                <a:latin typeface="Comic Sans MS" pitchFamily="66" charset="0"/>
              </a:rPr>
              <a:t>Azotemia</a:t>
            </a:r>
            <a:endParaRPr lang="en-US" altLang="ko-KR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General pathologic feature 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dirty="0">
                <a:latin typeface="Comic Sans MS" pitchFamily="66" charset="0"/>
              </a:rPr>
              <a:t>	proliferative GN (capillary endothelial cell, mesangial cell)</a:t>
            </a: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1187450" y="3273425"/>
            <a:ext cx="354013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916238" y="3287713"/>
            <a:ext cx="354012" cy="1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pic>
        <p:nvPicPr>
          <p:cNvPr id="115718" name="Picture 6" descr="gross hematuri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3860800"/>
            <a:ext cx="2133600" cy="152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51_200x1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96975"/>
            <a:ext cx="6553200" cy="435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25538"/>
            <a:ext cx="3455987" cy="601662"/>
          </a:xfrm>
        </p:spPr>
        <p:txBody>
          <a:bodyPr/>
          <a:lstStyle/>
          <a:p>
            <a:pPr algn="ctr"/>
            <a:r>
              <a:rPr lang="en-US" altLang="ko-KR" sz="3200" b="1">
                <a:solidFill>
                  <a:srgbClr val="D60093"/>
                </a:solidFill>
                <a:latin typeface="Comic Sans MS" pitchFamily="66" charset="0"/>
              </a:rPr>
              <a:t>AGN - PSGN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239000" cy="15843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Acute post-streptococcal GN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Etiology : Pharyngeal or cutaneous infection with group A beta-hemolytic streptococcus, nephritogenic strain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Epidemiology : common in children, male &gt; female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931863" y="3646488"/>
            <a:ext cx="6953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2000" b="0">
                <a:solidFill>
                  <a:schemeClr val="hlink"/>
                </a:solidFill>
                <a:latin typeface="Comic Sans MS" pitchFamily="66" charset="0"/>
              </a:rPr>
              <a:t>Latent period</a:t>
            </a:r>
            <a:r>
              <a:rPr lang="en-US" altLang="ko-KR" sz="2000" b="0">
                <a:latin typeface="Comic Sans MS" pitchFamily="66" charset="0"/>
              </a:rPr>
              <a:t> : 6-15 days (“post-pharyngitic”)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2000" b="0">
                <a:latin typeface="Comic Sans MS" pitchFamily="66" charset="0"/>
              </a:rPr>
              <a:t>Hematuria (gross or microscopic),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2000" b="0">
                <a:latin typeface="Comic Sans MS" pitchFamily="66" charset="0"/>
              </a:rPr>
              <a:t>Edema, mild HT,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2000" b="0">
                <a:latin typeface="Comic Sans MS" pitchFamily="66" charset="0"/>
              </a:rPr>
              <a:t>Oliguria,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2000" b="0">
                <a:latin typeface="Comic Sans MS" pitchFamily="66" charset="0"/>
              </a:rPr>
              <a:t>Nausea, mild fever,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2000" b="0">
                <a:latin typeface="Comic Sans MS" pitchFamily="66" charset="0"/>
              </a:rPr>
              <a:t>Flank pain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sz="2000" b="0">
                <a:latin typeface="Comic Sans MS" pitchFamily="66" charset="0"/>
              </a:rPr>
              <a:t>ARF of variable degrees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772400" y="46355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PSGN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1075"/>
            <a:ext cx="5184775" cy="754063"/>
          </a:xfrm>
        </p:spPr>
        <p:txBody>
          <a:bodyPr/>
          <a:lstStyle/>
          <a:p>
            <a:r>
              <a:rPr lang="en-US" altLang="ko-KR" sz="3200" b="1">
                <a:solidFill>
                  <a:schemeClr val="folHlink"/>
                </a:solidFill>
                <a:latin typeface="Comic Sans MS" pitchFamily="66" charset="0"/>
              </a:rPr>
              <a:t>Lab finding &amp; Pathology</a:t>
            </a:r>
            <a:endParaRPr lang="ko-KR" altLang="en-US" sz="3200" b="1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704137" cy="2530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U/A : hematuria, mild proteinuria</a:t>
            </a:r>
          </a:p>
          <a:p>
            <a:pPr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GFR reduced </a:t>
            </a:r>
          </a:p>
          <a:p>
            <a:pPr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Elevated </a:t>
            </a:r>
            <a:r>
              <a:rPr lang="en-US" altLang="ko-KR" sz="2000">
                <a:solidFill>
                  <a:schemeClr val="folHlink"/>
                </a:solidFill>
                <a:latin typeface="Comic Sans MS" pitchFamily="66" charset="0"/>
              </a:rPr>
              <a:t>ASO</a:t>
            </a:r>
            <a:r>
              <a:rPr lang="en-US" altLang="ko-KR" sz="2000">
                <a:latin typeface="Comic Sans MS" pitchFamily="66" charset="0"/>
              </a:rPr>
              <a:t>, anti-hyaluronidase, elevated anti-DNase B</a:t>
            </a:r>
          </a:p>
          <a:p>
            <a:pPr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Culture: Streptococcus in throat or skin</a:t>
            </a:r>
          </a:p>
          <a:p>
            <a:pPr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Complement level : </a:t>
            </a:r>
          </a:p>
          <a:p>
            <a:pPr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   </a:t>
            </a:r>
            <a:r>
              <a:rPr lang="en-US" altLang="ko-KR" sz="2000">
                <a:solidFill>
                  <a:schemeClr val="hlink"/>
                </a:solidFill>
                <a:latin typeface="Comic Sans MS" pitchFamily="66" charset="0"/>
              </a:rPr>
              <a:t>C3</a:t>
            </a:r>
            <a:r>
              <a:rPr lang="en-US" altLang="ko-KR" sz="2000">
                <a:latin typeface="Comic Sans MS" pitchFamily="66" charset="0"/>
              </a:rPr>
              <a:t>, CH50 markedly reduced, normalized in 8 weeks, C4 mildly reduced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7772400" y="46355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PSGN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98525" y="4581525"/>
            <a:ext cx="75612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b="0">
                <a:latin typeface="Comic Sans MS" pitchFamily="66" charset="0"/>
              </a:rPr>
              <a:t>LM : Diffuse endocapillary proliferation</a:t>
            </a:r>
          </a:p>
          <a:p>
            <a:pPr>
              <a:lnSpc>
                <a:spcPct val="130000"/>
              </a:lnSpc>
            </a:pPr>
            <a:r>
              <a:rPr lang="en-US" altLang="ko-KR" sz="2000" b="0">
                <a:latin typeface="Comic Sans MS" pitchFamily="66" charset="0"/>
              </a:rPr>
              <a:t>   PMN cell and monocyte infiltration</a:t>
            </a:r>
          </a:p>
          <a:p>
            <a:pPr>
              <a:lnSpc>
                <a:spcPct val="130000"/>
              </a:lnSpc>
            </a:pPr>
            <a:r>
              <a:rPr lang="en-US" altLang="ko-KR" sz="2000" b="0">
                <a:latin typeface="Comic Sans MS" pitchFamily="66" charset="0"/>
              </a:rPr>
              <a:t>EM : </a:t>
            </a:r>
            <a:r>
              <a:rPr lang="en-US" altLang="ko-KR" sz="2000" b="0" u="sng">
                <a:solidFill>
                  <a:schemeClr val="hlink"/>
                </a:solidFill>
                <a:latin typeface="Comic Sans MS" pitchFamily="66" charset="0"/>
              </a:rPr>
              <a:t>hump</a:t>
            </a:r>
            <a:r>
              <a:rPr lang="en-US" altLang="ko-KR" sz="2000" b="0" u="sng">
                <a:solidFill>
                  <a:srgbClr val="008080"/>
                </a:solidFill>
                <a:latin typeface="Comic Sans MS" pitchFamily="66" charset="0"/>
              </a:rPr>
              <a:t> (large subepithelial deposit: characteristic)</a:t>
            </a:r>
          </a:p>
          <a:p>
            <a:pPr>
              <a:lnSpc>
                <a:spcPct val="130000"/>
              </a:lnSpc>
            </a:pPr>
            <a:r>
              <a:rPr lang="en-US" altLang="ko-KR" sz="2000" b="0">
                <a:latin typeface="Comic Sans MS" pitchFamily="66" charset="0"/>
              </a:rPr>
              <a:t>IF : IgG, C3 deposit</a:t>
            </a:r>
            <a:endParaRPr lang="ko-KR" altLang="en-US" sz="20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5040312" cy="830263"/>
          </a:xfrm>
        </p:spPr>
        <p:txBody>
          <a:bodyPr/>
          <a:lstStyle/>
          <a:p>
            <a:pPr algn="ctr"/>
            <a:r>
              <a:rPr lang="en-US" altLang="ko-KR" sz="3200" b="1">
                <a:solidFill>
                  <a:schemeClr val="folHlink"/>
                </a:solidFill>
                <a:latin typeface="Comic Sans MS" pitchFamily="66" charset="0"/>
              </a:rPr>
              <a:t>Treatment &amp; prognosis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193087" cy="3548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Benign course in children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Acute symptom : relieved in 1-2 wks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U/A abnormality esp. hematuria persists for 2 years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Treatment : </a:t>
            </a: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symptomatic</a:t>
            </a:r>
            <a:r>
              <a:rPr lang="en-US" altLang="ko-KR" sz="240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Rest, salt water restriction, diuretics,  protein restriction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Antibiotics</a:t>
            </a:r>
            <a:r>
              <a:rPr lang="en-US" altLang="ko-KR" sz="2400">
                <a:latin typeface="Comic Sans MS" pitchFamily="66" charset="0"/>
              </a:rPr>
              <a:t> (PCN, EM) needed in limited cases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- i.e. incomplete treatment, elevated CRP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772400" y="46355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PSGN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RENAL084"/>
          <p:cNvPicPr>
            <a:picLocks noChangeAspect="1" noChangeArrowheads="1"/>
          </p:cNvPicPr>
          <p:nvPr/>
        </p:nvPicPr>
        <p:blipFill>
          <a:blip r:embed="rId2" cstate="print"/>
          <a:srcRect l="21091" r="23434"/>
          <a:stretch>
            <a:fillRect/>
          </a:stretch>
        </p:blipFill>
        <p:spPr bwMode="auto">
          <a:xfrm>
            <a:off x="323850" y="2133600"/>
            <a:ext cx="4103688" cy="4175125"/>
          </a:xfrm>
          <a:prstGeom prst="rect">
            <a:avLst/>
          </a:prstGeom>
          <a:noFill/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33600"/>
            <a:ext cx="4248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547813" y="1341438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Comic Sans MS" pitchFamily="66" charset="0"/>
              </a:rPr>
              <a:t>LM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859338" y="1341438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Comic Sans MS" pitchFamily="66" charset="0"/>
              </a:rPr>
              <a:t>IF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7772400" y="46355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PSGN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04800" y="17526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23" name="Picture 3" descr="PS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230688" cy="4495800"/>
          </a:xfrm>
          <a:prstGeom prst="rect">
            <a:avLst/>
          </a:prstGeom>
          <a:noFill/>
        </p:spPr>
      </p:pic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3657600" y="2286000"/>
            <a:ext cx="3048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258888" y="1052513"/>
            <a:ext cx="12239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>
                <a:latin typeface="Comic Sans MS" pitchFamily="66" charset="0"/>
              </a:rPr>
              <a:t>EM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7772400" y="46355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PSGN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91" name="Group 7"/>
          <p:cNvGrpSpPr>
            <a:grpSpLocks/>
          </p:cNvGrpSpPr>
          <p:nvPr/>
        </p:nvGrpSpPr>
        <p:grpSpPr bwMode="auto">
          <a:xfrm>
            <a:off x="611188" y="692150"/>
            <a:ext cx="8064500" cy="1368425"/>
            <a:chOff x="521" y="482"/>
            <a:chExt cx="3266" cy="862"/>
          </a:xfrm>
        </p:grpSpPr>
        <p:sp>
          <p:nvSpPr>
            <p:cNvPr id="195589" name="Rectangle 5"/>
            <p:cNvSpPr>
              <a:spLocks noChangeArrowheads="1"/>
            </p:cNvSpPr>
            <p:nvPr/>
          </p:nvSpPr>
          <p:spPr bwMode="auto">
            <a:xfrm>
              <a:off x="521" y="482"/>
              <a:ext cx="3266" cy="862"/>
            </a:xfrm>
            <a:prstGeom prst="rect">
              <a:avLst/>
            </a:prstGeom>
            <a:solidFill>
              <a:srgbClr val="FFE6C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5590" name="Rectangle 6"/>
            <p:cNvSpPr>
              <a:spLocks noChangeArrowheads="1"/>
            </p:cNvSpPr>
            <p:nvPr/>
          </p:nvSpPr>
          <p:spPr bwMode="auto">
            <a:xfrm>
              <a:off x="565" y="542"/>
              <a:ext cx="322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3600">
                  <a:solidFill>
                    <a:srgbClr val="D60093"/>
                  </a:solidFill>
                  <a:latin typeface="Comic Sans MS" pitchFamily="66" charset="0"/>
                </a:rPr>
                <a:t>Asymptomatic Urinary Abnormality (AUA)</a:t>
              </a:r>
              <a:endParaRPr lang="ko-KR" altLang="en-US" sz="3600">
                <a:solidFill>
                  <a:srgbClr val="D60093"/>
                </a:solidFill>
                <a:latin typeface="Comic Sans MS" pitchFamily="66" charset="0"/>
              </a:endParaRPr>
            </a:p>
          </p:txBody>
        </p:sp>
      </p:grp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1042988" y="2282825"/>
            <a:ext cx="716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>
                <a:latin typeface="Comic Sans MS" pitchFamily="66" charset="0"/>
              </a:rPr>
              <a:t>Hematuria or subnephrotic proteinuria without HT, renal insufficiency, edema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>
                <a:latin typeface="Comic Sans MS" pitchFamily="66" charset="0"/>
              </a:rPr>
              <a:t>U/A abnormality : persistent or recurrent</a:t>
            </a:r>
          </a:p>
        </p:txBody>
      </p:sp>
      <p:graphicFrame>
        <p:nvGraphicFramePr>
          <p:cNvPr id="195606" name="Group 22"/>
          <p:cNvGraphicFramePr>
            <a:graphicFrameLocks noGrp="1"/>
          </p:cNvGraphicFramePr>
          <p:nvPr/>
        </p:nvGraphicFramePr>
        <p:xfrm>
          <a:off x="323850" y="3938588"/>
          <a:ext cx="8077200" cy="2304288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Hematuria with or without proteinuria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Isolated non-nephrotic proteinuria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DC7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IgA Nephropathy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Thin basement membrane disease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Alport syndrome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Orthostatic proteinuria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MN, FSGS, DM,  amyloidosis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D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URIN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7772400" cy="399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Glomerulu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675"/>
            <a:ext cx="4176712" cy="3379788"/>
          </a:xfrm>
          <a:prstGeom prst="rect">
            <a:avLst/>
          </a:prstGeom>
          <a:noFill/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773238"/>
            <a:ext cx="4500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1187450" y="836613"/>
            <a:ext cx="50403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3600">
                <a:solidFill>
                  <a:srgbClr val="D60093"/>
                </a:solidFill>
                <a:latin typeface="Comic Sans MS" pitchFamily="66" charset="0"/>
              </a:rPr>
              <a:t>IgA Nephropathy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114425" y="836613"/>
            <a:ext cx="7273925" cy="935037"/>
          </a:xfrm>
          <a:prstGeom prst="rect">
            <a:avLst/>
          </a:prstGeom>
          <a:solidFill>
            <a:srgbClr val="FFE6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827088" y="765175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4400">
                <a:solidFill>
                  <a:srgbClr val="CC3399"/>
                </a:solidFill>
                <a:latin typeface="Comic Sans MS" pitchFamily="66" charset="0"/>
              </a:rPr>
              <a:t>NEPHROTIC SYNDROME</a:t>
            </a:r>
          </a:p>
        </p:txBody>
      </p:sp>
      <p:pic>
        <p:nvPicPr>
          <p:cNvPr id="58376" name="Picture 8" descr="edem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636838"/>
            <a:ext cx="30972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341438"/>
            <a:ext cx="7772400" cy="2016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b="1">
                <a:solidFill>
                  <a:schemeClr val="folHlink"/>
                </a:solidFill>
                <a:latin typeface="Comic Sans MS" pitchFamily="66" charset="0"/>
              </a:rPr>
              <a:t>Most common GN worldwide</a:t>
            </a:r>
            <a:r>
              <a:rPr lang="en-US" altLang="ko-KR" sz="2000" b="1">
                <a:latin typeface="Comic Sans MS" pitchFamily="66" charset="0"/>
              </a:rPr>
              <a:t> (10-40%)</a:t>
            </a:r>
          </a:p>
          <a:p>
            <a:pPr>
              <a:buFont typeface="Wingdings" pitchFamily="2" charset="2"/>
              <a:buNone/>
            </a:pPr>
            <a:endParaRPr lang="en-US" altLang="ko-KR" sz="2000" b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latin typeface="Comic Sans MS" pitchFamily="66" charset="0"/>
              </a:rPr>
              <a:t>Etiology : most cases are idiopathic</a:t>
            </a: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latin typeface="Comic Sans MS" pitchFamily="66" charset="0"/>
              </a:rPr>
              <a:t>   Clinical spectrum with </a:t>
            </a:r>
            <a:r>
              <a:rPr lang="en-US" altLang="ko-KR" sz="2000" b="1">
                <a:solidFill>
                  <a:schemeClr val="folHlink"/>
                </a:solidFill>
                <a:latin typeface="Comic Sans MS" pitchFamily="66" charset="0"/>
              </a:rPr>
              <a:t>Henoch-Schonlein Purpura</a:t>
            </a:r>
          </a:p>
          <a:p>
            <a:pPr>
              <a:buFont typeface="Wingdings" pitchFamily="2" charset="2"/>
              <a:buNone/>
            </a:pPr>
            <a:r>
              <a:rPr lang="en-US" altLang="ko-KR" sz="2000" b="1">
                <a:latin typeface="Comic Sans MS" pitchFamily="66" charset="0"/>
              </a:rPr>
              <a:t>   Secondary IgA N due to </a:t>
            </a:r>
            <a:r>
              <a:rPr lang="en-US" altLang="ko-KR" sz="2000" b="1">
                <a:solidFill>
                  <a:schemeClr val="folHlink"/>
                </a:solidFill>
                <a:latin typeface="Comic Sans MS" pitchFamily="66" charset="0"/>
              </a:rPr>
              <a:t>liver cirrhosis, Crohn’s disease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IgAN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755650" y="3429000"/>
            <a:ext cx="84248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>
                <a:latin typeface="Comic Sans MS" pitchFamily="66" charset="0"/>
              </a:rPr>
              <a:t>Epidemiology : between 16 and 35 years, male&gt;female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Comic Sans MS" pitchFamily="66" charset="0"/>
              </a:rPr>
              <a:t>Initial manifestation 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Comic Sans MS" pitchFamily="66" charset="0"/>
              </a:rPr>
              <a:t>Recurrent gross hematuria, </a:t>
            </a:r>
            <a:r>
              <a:rPr lang="en-US" altLang="ko-KR" sz="2000" u="sng">
                <a:solidFill>
                  <a:srgbClr val="008080"/>
                </a:solidFill>
                <a:latin typeface="Comic Sans MS" pitchFamily="66" charset="0"/>
              </a:rPr>
              <a:t>often </a:t>
            </a:r>
            <a:r>
              <a:rPr lang="en-US" altLang="ko-KR" sz="2000" u="sng">
                <a:solidFill>
                  <a:schemeClr val="hlink"/>
                </a:solidFill>
                <a:latin typeface="Comic Sans MS" pitchFamily="66" charset="0"/>
              </a:rPr>
              <a:t>24 to 48h</a:t>
            </a:r>
            <a:r>
              <a:rPr lang="en-US" altLang="ko-KR" sz="2000">
                <a:latin typeface="Comic Sans MS" pitchFamily="66" charset="0"/>
              </a:rPr>
              <a:t> after pharyngitis,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Comic Sans MS" pitchFamily="66" charset="0"/>
              </a:rPr>
              <a:t> GI infection (“synpharyngitic”)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Comic Sans MS" pitchFamily="66" charset="0"/>
              </a:rPr>
              <a:t>Or, microscopic hematuria during routine examination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Comic Sans MS" pitchFamily="66" charset="0"/>
              </a:rPr>
              <a:t>HT, nephrotic proteinuria rare at initial presentation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051675" cy="40322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Lab : </a:t>
            </a:r>
            <a:r>
              <a:rPr lang="en-US" altLang="ko-KR" sz="2400" u="sng">
                <a:solidFill>
                  <a:srgbClr val="008080"/>
                </a:solidFill>
                <a:latin typeface="Comic Sans MS" pitchFamily="66" charset="0"/>
              </a:rPr>
              <a:t>Elevated serum IgA level in 50% cases</a:t>
            </a:r>
            <a:r>
              <a:rPr lang="en-US" altLang="ko-KR" sz="2400">
                <a:latin typeface="Comic Sans MS" pitchFamily="66" charset="0"/>
              </a:rPr>
              <a:t>,   circulating IgG or IgA Immune complex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rgbClr val="006699"/>
                </a:solidFill>
                <a:latin typeface="Comic Sans MS" pitchFamily="66" charset="0"/>
              </a:rPr>
              <a:t>Prognosis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20 to 50% progress to ESRD over 20 years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u="sng">
                <a:solidFill>
                  <a:schemeClr val="hlink"/>
                </a:solidFill>
                <a:latin typeface="Comic Sans MS" pitchFamily="66" charset="0"/>
              </a:rPr>
              <a:t>Poor prognosis group</a:t>
            </a:r>
            <a:r>
              <a:rPr lang="en-US" altLang="ko-KR" sz="2400">
                <a:latin typeface="Comic Sans MS" pitchFamily="66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- Male sex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- Older age at onset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- Absence of gross hematuria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- heavy proteinuria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- Hypertension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- azotemia at initial diagnosis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IgAN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55626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684213" y="5516563"/>
            <a:ext cx="695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0">
                <a:latin typeface="Comic Sans MS" pitchFamily="66" charset="0"/>
              </a:rPr>
              <a:t>mesangial expansion with increased matrix and cellularity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258888" y="920750"/>
            <a:ext cx="62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latin typeface="Comic Sans MS" pitchFamily="66" charset="0"/>
              </a:rPr>
              <a:t>LM</a:t>
            </a:r>
            <a:endParaRPr lang="ko-KR" altLang="en-US">
              <a:latin typeface="Comic Sans MS" pitchFamily="66" charset="0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IgAN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476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04" r="804"/>
          <a:stretch>
            <a:fillRect/>
          </a:stretch>
        </p:blipFill>
        <p:spPr bwMode="auto">
          <a:xfrm>
            <a:off x="4140200" y="3141663"/>
            <a:ext cx="485933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4859338" y="1268413"/>
            <a:ext cx="328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0">
                <a:latin typeface="Comic Sans MS" pitchFamily="66" charset="0"/>
              </a:rPr>
              <a:t>Mesangial deposits of IgA</a:t>
            </a:r>
            <a:endParaRPr lang="ko-KR" altLang="en-US" sz="2000" b="0">
              <a:latin typeface="Comic Sans MS" pitchFamily="66" charset="0"/>
            </a:endParaRP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4787900" y="1916113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>
                <a:latin typeface="Comic Sans MS" pitchFamily="66" charset="0"/>
              </a:rPr>
              <a:t>Subendothelial and subepithelial deposits are rarely seen.</a:t>
            </a:r>
            <a:endParaRPr lang="ko-KR" altLang="en-US" sz="1800">
              <a:latin typeface="Comic Sans MS" pitchFamily="66" charset="0"/>
            </a:endParaRPr>
          </a:p>
        </p:txBody>
      </p:sp>
      <p:pic>
        <p:nvPicPr>
          <p:cNvPr id="211974" name="Picture 6" descr="img0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05263"/>
            <a:ext cx="3352800" cy="2514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1975" name="Line 7"/>
          <p:cNvSpPr>
            <a:spLocks noChangeShapeType="1"/>
          </p:cNvSpPr>
          <p:nvPr/>
        </p:nvSpPr>
        <p:spPr bwMode="auto">
          <a:xfrm flipH="1">
            <a:off x="7596188" y="4149725"/>
            <a:ext cx="431800" cy="792163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IgAN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388" y="765175"/>
            <a:ext cx="89646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altLang="ko-KR" sz="3200">
                <a:solidFill>
                  <a:srgbClr val="006699"/>
                </a:solidFill>
                <a:latin typeface="Comic Sans MS" pitchFamily="66" charset="0"/>
              </a:rPr>
              <a:t>AUA : Isolated Non-nephrotic Proteinuria </a:t>
            </a:r>
            <a:br>
              <a:rPr lang="en-US" altLang="ko-KR" sz="3200">
                <a:solidFill>
                  <a:srgbClr val="006699"/>
                </a:solidFill>
                <a:latin typeface="Comic Sans MS" pitchFamily="66" charset="0"/>
              </a:rPr>
            </a:br>
            <a:r>
              <a:rPr lang="en-US" altLang="ko-KR" sz="3200">
                <a:solidFill>
                  <a:srgbClr val="006699"/>
                </a:solidFill>
                <a:latin typeface="Comic Sans MS" pitchFamily="66" charset="0"/>
              </a:rPr>
              <a:t>of Glomerular Origin</a:t>
            </a:r>
            <a:endParaRPr lang="ko-KR" altLang="en-US" sz="3200">
              <a:solidFill>
                <a:srgbClr val="006699"/>
              </a:solidFill>
              <a:latin typeface="Comic Sans MS" pitchFamily="66" charset="0"/>
            </a:endParaRP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468313" y="3141663"/>
            <a:ext cx="3887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b="0">
                <a:latin typeface="Comic Sans MS" pitchFamily="66" charset="0"/>
              </a:rPr>
              <a:t>Dx : separate urine collection(7A-11P, 11P-7A)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ko-KR" b="0">
                <a:latin typeface="Comic Sans MS" pitchFamily="66" charset="0"/>
              </a:rPr>
              <a:t>Prognosis : excellent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427538" y="2971800"/>
            <a:ext cx="45275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ko-KR" b="0">
                <a:latin typeface="Comic Sans MS" pitchFamily="66" charset="0"/>
              </a:rPr>
              <a:t>Etiology : smoldering GN (mild mes. Prolif. GN, FSGS, focal or diffuse prolif. GN),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ko-KR" b="0">
                <a:latin typeface="Comic Sans MS" pitchFamily="66" charset="0"/>
              </a:rPr>
              <a:t>    interstitial nephritis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ko-KR" b="0">
                <a:latin typeface="Comic Sans MS" pitchFamily="66" charset="0"/>
              </a:rPr>
              <a:t>Prognosis : slowly progressive azotemia 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4195763" cy="519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Comic Sans MS" pitchFamily="66" charset="0"/>
              </a:rPr>
              <a:t>Orthostatic Proteinuria</a:t>
            </a:r>
            <a:endParaRPr lang="ko-KR" alt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4643438" y="2227263"/>
            <a:ext cx="3916362" cy="519112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Comic Sans MS" pitchFamily="66" charset="0"/>
              </a:rPr>
              <a:t>Persistent Proteinuria</a:t>
            </a:r>
            <a:endParaRPr lang="ko-KR" alt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492375"/>
            <a:ext cx="43926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940425" y="32131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latinLnBrk="0"/>
            <a:r>
              <a:rPr lang="en-US" altLang="ko-KR">
                <a:latin typeface="Comic Sans MS" pitchFamily="66" charset="0"/>
                <a:ea typeface="돋움" pitchFamily="50" charset="-127"/>
              </a:rPr>
              <a:t>Crescent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3348038" y="4652963"/>
            <a:ext cx="2460625" cy="1587"/>
          </a:xfrm>
          <a:prstGeom prst="line">
            <a:avLst/>
          </a:prstGeom>
          <a:noFill/>
          <a:ln w="50800">
            <a:solidFill>
              <a:srgbClr val="FF3399"/>
            </a:solidFill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6011863" y="4292600"/>
            <a:ext cx="2201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latinLnBrk="0"/>
            <a:r>
              <a:rPr lang="en-US" altLang="ko-KR">
                <a:latin typeface="Comic Sans MS" pitchFamily="66" charset="0"/>
                <a:ea typeface="돋움" pitchFamily="50" charset="-127"/>
              </a:rPr>
              <a:t>Normal </a:t>
            </a:r>
          </a:p>
          <a:p>
            <a:pPr defTabSz="762000" latinLnBrk="0"/>
            <a:r>
              <a:rPr lang="en-US" altLang="ko-KR">
                <a:latin typeface="Comic Sans MS" pitchFamily="66" charset="0"/>
                <a:ea typeface="돋움" pitchFamily="50" charset="-127"/>
              </a:rPr>
              <a:t>glomerulus</a:t>
            </a: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3419475" y="3429000"/>
            <a:ext cx="2362200" cy="1588"/>
          </a:xfrm>
          <a:prstGeom prst="line">
            <a:avLst/>
          </a:prstGeom>
          <a:noFill/>
          <a:ln w="50800">
            <a:solidFill>
              <a:srgbClr val="FF3399"/>
            </a:solidFill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1403350" y="620713"/>
            <a:ext cx="6192838" cy="1368425"/>
            <a:chOff x="703" y="618"/>
            <a:chExt cx="3901" cy="862"/>
          </a:xfrm>
        </p:grpSpPr>
        <p:sp>
          <p:nvSpPr>
            <p:cNvPr id="123917" name="Rectangle 13"/>
            <p:cNvSpPr>
              <a:spLocks noChangeArrowheads="1"/>
            </p:cNvSpPr>
            <p:nvPr/>
          </p:nvSpPr>
          <p:spPr bwMode="auto">
            <a:xfrm>
              <a:off x="703" y="618"/>
              <a:ext cx="3901" cy="862"/>
            </a:xfrm>
            <a:prstGeom prst="rect">
              <a:avLst/>
            </a:prstGeom>
            <a:solidFill>
              <a:srgbClr val="FFE6C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918" name="Rectangle 14"/>
            <p:cNvSpPr>
              <a:spLocks noChangeArrowheads="1"/>
            </p:cNvSpPr>
            <p:nvPr/>
          </p:nvSpPr>
          <p:spPr bwMode="auto">
            <a:xfrm>
              <a:off x="749" y="678"/>
              <a:ext cx="37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3600">
                  <a:solidFill>
                    <a:srgbClr val="D60093"/>
                  </a:solidFill>
                  <a:latin typeface="Comic Sans MS" pitchFamily="66" charset="0"/>
                </a:rPr>
                <a:t>Rapidly Progressive </a:t>
              </a:r>
            </a:p>
            <a:p>
              <a:r>
                <a:rPr lang="en-US" altLang="ko-KR" sz="3600">
                  <a:solidFill>
                    <a:srgbClr val="D60093"/>
                  </a:solidFill>
                  <a:latin typeface="Comic Sans MS" pitchFamily="66" charset="0"/>
                </a:rPr>
                <a:t>Glomerulonephritis (RPGN)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6250"/>
            <a:ext cx="6049963" cy="4595813"/>
          </a:xfrm>
          <a:prstGeom prst="rect">
            <a:avLst/>
          </a:prstGeom>
          <a:noFill/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95288" y="5380038"/>
            <a:ext cx="8027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sz="2000" b="0">
                <a:latin typeface="Comic Sans MS" pitchFamily="66" charset="0"/>
              </a:rPr>
              <a:t>Patchy parenchymal consolidations are present, which usually are </a:t>
            </a:r>
          </a:p>
          <a:p>
            <a:pPr>
              <a:buFontTx/>
              <a:buChar char="•"/>
            </a:pPr>
            <a:r>
              <a:rPr lang="en-US" altLang="ko-KR" sz="2000" b="0">
                <a:latin typeface="Comic Sans MS" pitchFamily="66" charset="0"/>
              </a:rPr>
              <a:t>bilateral, symmetric perihilar, and bibasilar. </a:t>
            </a:r>
          </a:p>
          <a:p>
            <a:pPr>
              <a:buFontTx/>
              <a:buChar char="•"/>
            </a:pPr>
            <a:r>
              <a:rPr lang="en-US" altLang="ko-KR" sz="2000" b="0">
                <a:latin typeface="Comic Sans MS" pitchFamily="66" charset="0"/>
              </a:rPr>
              <a:t>The apices and costophrenic angles usually are spared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765175"/>
            <a:ext cx="2357437" cy="755650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rgbClr val="D60093"/>
                </a:solidFill>
                <a:latin typeface="Comic Sans MS" pitchFamily="66" charset="0"/>
              </a:rPr>
              <a:t>RPGN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Subacute glomerular inflammation</a:t>
            </a:r>
          </a:p>
          <a:p>
            <a:pPr>
              <a:buFont typeface="Wingdings" pitchFamily="2" charset="2"/>
              <a:buNone/>
            </a:pPr>
            <a:endParaRPr lang="en-US" altLang="ko-KR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Patient develop renal failure over weeks to months</a:t>
            </a:r>
          </a:p>
          <a:p>
            <a:pPr>
              <a:buFont typeface="Wingdings" pitchFamily="2" charset="2"/>
              <a:buNone/>
            </a:pPr>
            <a:endParaRPr lang="en-US" altLang="ko-KR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Nephritic urinary sediment, subnephrotic proteinuria, oliguria, HT, hypervolemia, edema</a:t>
            </a:r>
          </a:p>
          <a:p>
            <a:pPr>
              <a:buFont typeface="Wingdings" pitchFamily="2" charset="2"/>
              <a:buNone/>
            </a:pPr>
            <a:endParaRPr lang="en-US" altLang="ko-KR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Renal biopsy almost invariably shows crescents (=</a:t>
            </a:r>
            <a:r>
              <a:rPr lang="en-US" altLang="ko-KR" sz="2400" b="1">
                <a:solidFill>
                  <a:schemeClr val="hlink"/>
                </a:solidFill>
                <a:latin typeface="Comic Sans MS" pitchFamily="66" charset="0"/>
              </a:rPr>
              <a:t>Crescentic GN</a:t>
            </a:r>
            <a:r>
              <a:rPr lang="en-US" altLang="ko-KR" sz="2400">
                <a:latin typeface="Comic Sans MS" pitchFamily="66" charset="0"/>
              </a:rPr>
              <a:t>)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RPGN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36613"/>
            <a:ext cx="5581650" cy="779462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rgbClr val="D60093"/>
                </a:solidFill>
                <a:latin typeface="Comic Sans MS" pitchFamily="66" charset="0"/>
              </a:rPr>
              <a:t>Crescentic GN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5803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Pathology : diffuse crescent formation &gt; 50% glomeruli</a:t>
            </a:r>
          </a:p>
          <a:p>
            <a:pPr>
              <a:buFont typeface="Wingdings" pitchFamily="2" charset="2"/>
              <a:buNone/>
            </a:pPr>
            <a:endParaRPr lang="en-US" altLang="ko-KR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Clinically : progression to </a:t>
            </a: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renal failure</a:t>
            </a:r>
            <a:r>
              <a:rPr lang="en-US" altLang="ko-KR" sz="2400">
                <a:latin typeface="Comic Sans MS" pitchFamily="66" charset="0"/>
              </a:rPr>
              <a:t> over weeks to months, clinical features of </a:t>
            </a: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GN</a:t>
            </a:r>
            <a:r>
              <a:rPr lang="en-US" altLang="ko-KR" sz="2400">
                <a:latin typeface="Comic Sans MS" pitchFamily="66" charset="0"/>
              </a:rPr>
              <a:t> (proteinuria, hematuria, active urinary sediment)</a:t>
            </a:r>
          </a:p>
          <a:p>
            <a:pPr>
              <a:buFont typeface="Wingdings" pitchFamily="2" charset="2"/>
              <a:buNone/>
            </a:pPr>
            <a:endParaRPr lang="en-US" altLang="ko-KR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If not properly treated, end stage renal disease ensues in 80-90%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RPGN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81075"/>
            <a:ext cx="7793037" cy="635000"/>
          </a:xfrm>
        </p:spPr>
        <p:txBody>
          <a:bodyPr/>
          <a:lstStyle/>
          <a:p>
            <a:r>
              <a:rPr lang="en-US" altLang="ko-KR" sz="3600" b="1">
                <a:solidFill>
                  <a:schemeClr val="folHlink"/>
                </a:solidFill>
                <a:latin typeface="Comic Sans MS" pitchFamily="66" charset="0"/>
              </a:rPr>
              <a:t>Classification of Crescentic GN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20938"/>
            <a:ext cx="7772400" cy="29956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Type I</a:t>
            </a:r>
            <a:r>
              <a:rPr lang="en-US" altLang="ko-KR" sz="2400">
                <a:latin typeface="Comic Sans MS" pitchFamily="66" charset="0"/>
              </a:rPr>
              <a:t> : anti-GBM disease without pulmonary 			hemorrhage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Type II</a:t>
            </a:r>
            <a:r>
              <a:rPr lang="en-US" altLang="ko-KR" sz="2400">
                <a:latin typeface="Comic Sans MS" pitchFamily="66" charset="0"/>
              </a:rPr>
              <a:t> : Immune complex deposition</a:t>
            </a:r>
            <a:endParaRPr lang="ko-KR" altLang="en-US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Type III</a:t>
            </a:r>
            <a:r>
              <a:rPr lang="en-US" altLang="ko-KR" sz="2400">
                <a:latin typeface="Comic Sans MS" pitchFamily="66" charset="0"/>
              </a:rPr>
              <a:t> : pauci-immune 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              (no immunoglobulin deposition) 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     ANCA (anti-neutrophil cytoplasm antibody) </a:t>
            </a:r>
            <a:r>
              <a:rPr lang="ko-KR" altLang="en-US" sz="2400">
                <a:latin typeface="Comic Sans MS" pitchFamily="66" charset="0"/>
              </a:rPr>
              <a:t>양성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RPGN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1052513"/>
            <a:ext cx="2916237" cy="708025"/>
          </a:xfrm>
        </p:spPr>
        <p:txBody>
          <a:bodyPr/>
          <a:lstStyle/>
          <a:p>
            <a:r>
              <a:rPr lang="en-US" altLang="ko-KR" sz="3600" b="1">
                <a:solidFill>
                  <a:srgbClr val="006699"/>
                </a:solidFill>
                <a:latin typeface="Comic Sans MS" pitchFamily="66" charset="0"/>
              </a:rPr>
              <a:t>Definition </a:t>
            </a:r>
            <a:endParaRPr lang="ko-KR" altLang="en-US" sz="3600" b="1">
              <a:solidFill>
                <a:srgbClr val="006699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89150"/>
            <a:ext cx="5400675" cy="32115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ko-KR" sz="20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Children : Serum albumin &lt; 2.5g/dl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  		    Proteinuria &gt; 40mg/m</a:t>
            </a:r>
            <a:r>
              <a:rPr lang="en-US" altLang="ko-KR" sz="2000" baseline="30000">
                <a:latin typeface="Comic Sans MS" pitchFamily="66" charset="0"/>
              </a:rPr>
              <a:t>2</a:t>
            </a:r>
            <a:r>
              <a:rPr lang="en-US" altLang="ko-KR" sz="2000">
                <a:latin typeface="Comic Sans MS" pitchFamily="66" charset="0"/>
              </a:rPr>
              <a:t>/hr</a:t>
            </a:r>
          </a:p>
          <a:p>
            <a:pPr>
              <a:lnSpc>
                <a:spcPct val="90000"/>
              </a:lnSpc>
            </a:pPr>
            <a:endParaRPr lang="en-US" altLang="ko-KR" sz="20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Adult : Massive Proteinuria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          ( &gt;3g/24h/1.73m</a:t>
            </a:r>
            <a:r>
              <a:rPr lang="en-US" altLang="ko-KR" sz="2000" baseline="30000">
                <a:latin typeface="Comic Sans MS" pitchFamily="66" charset="0"/>
              </a:rPr>
              <a:t>2</a:t>
            </a:r>
            <a:r>
              <a:rPr lang="en-US" altLang="ko-KR" sz="200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           Hypoalbuminemia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           Edema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latin typeface="Comic Sans MS" pitchFamily="66" charset="0"/>
              </a:rPr>
              <a:t>           Hyperlipidemia    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524750" y="260350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61963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195513" y="2078038"/>
            <a:ext cx="5005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0">
                <a:latin typeface="Comic Sans MS" pitchFamily="66" charset="0"/>
              </a:rPr>
              <a:t>C-ANCA on ethanol fixed slide </a:t>
            </a: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575050"/>
            <a:ext cx="3429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212975" y="5030788"/>
            <a:ext cx="459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latin typeface="Comic Sans MS" pitchFamily="66" charset="0"/>
              </a:rPr>
              <a:t>P-ANCA on ethanol fixed slide 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179388" y="2509838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200" b="0">
                <a:latin typeface="Comic Sans MS" pitchFamily="66" charset="0"/>
              </a:rPr>
              <a:t>C-ANCA is identified as a positive result when there is intense </a:t>
            </a:r>
            <a:r>
              <a:rPr lang="en-US" altLang="ko-KR" sz="1600">
                <a:solidFill>
                  <a:srgbClr val="0000FF"/>
                </a:solidFill>
                <a:latin typeface="Comic Sans MS" pitchFamily="66" charset="0"/>
              </a:rPr>
              <a:t>positive granular staining of the cytoplasm</a:t>
            </a:r>
            <a:r>
              <a:rPr lang="en-US" altLang="ko-KR" sz="1200" b="0">
                <a:latin typeface="Comic Sans MS" pitchFamily="66" charset="0"/>
              </a:rPr>
              <a:t> that extends to the border of the human granulocyte substrate displaying a 1+ or greater fluorescence </a:t>
            </a:r>
          </a:p>
          <a:p>
            <a:r>
              <a:rPr lang="en-US" altLang="ko-KR" sz="1200" b="0">
                <a:latin typeface="Comic Sans MS" pitchFamily="66" charset="0"/>
              </a:rPr>
              <a:t>and there is absence of nuclear staining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468313" y="5607050"/>
            <a:ext cx="8351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200" b="0">
                <a:latin typeface="Comic Sans MS" pitchFamily="66" charset="0"/>
              </a:rPr>
              <a:t>P-ANCA exhibits intense positive </a:t>
            </a:r>
            <a:r>
              <a:rPr lang="en-US" altLang="ko-KR" sz="1600">
                <a:solidFill>
                  <a:srgbClr val="0000FF"/>
                </a:solidFill>
                <a:latin typeface="Comic Sans MS" pitchFamily="66" charset="0"/>
              </a:rPr>
              <a:t>perinuclear staining</a:t>
            </a:r>
            <a:r>
              <a:rPr lang="en-US" altLang="ko-KR" sz="1200" b="0">
                <a:latin typeface="Comic Sans MS" pitchFamily="66" charset="0"/>
              </a:rPr>
              <a:t> of the multi-lobed nucleus with a poorly defined cell border. </a:t>
            </a:r>
          </a:p>
          <a:p>
            <a:r>
              <a:rPr lang="en-US" altLang="ko-KR" sz="1200" b="0">
                <a:latin typeface="Comic Sans MS" pitchFamily="66" charset="0"/>
              </a:rPr>
              <a:t>A 1+ or greater fluorescence is considered a positive result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RPGN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RENAL092"/>
          <p:cNvPicPr>
            <a:picLocks noChangeAspect="1" noChangeArrowheads="1"/>
          </p:cNvPicPr>
          <p:nvPr/>
        </p:nvPicPr>
        <p:blipFill>
          <a:blip r:embed="rId2" cstate="print"/>
          <a:srcRect l="18747" r="4688" b="25053"/>
          <a:stretch>
            <a:fillRect/>
          </a:stretch>
        </p:blipFill>
        <p:spPr bwMode="auto">
          <a:xfrm>
            <a:off x="323850" y="1341438"/>
            <a:ext cx="4176713" cy="4608512"/>
          </a:xfrm>
          <a:prstGeom prst="rect">
            <a:avLst/>
          </a:prstGeom>
          <a:noFill/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772" b="888"/>
          <a:stretch>
            <a:fillRect/>
          </a:stretch>
        </p:blipFill>
        <p:spPr bwMode="auto">
          <a:xfrm>
            <a:off x="4572000" y="1341438"/>
            <a:ext cx="43672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Comic Sans MS" pitchFamily="66" charset="0"/>
              </a:rPr>
              <a:t>LM</a:t>
            </a:r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 flipH="1" flipV="1">
            <a:off x="3059113" y="4581525"/>
            <a:ext cx="576262" cy="360363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 flipH="1">
            <a:off x="7812088" y="2708275"/>
            <a:ext cx="863600" cy="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RPGN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 animBg="1"/>
      <p:bldP spid="21299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 l="8267" t="10214" r="10628" b="5836"/>
          <a:stretch>
            <a:fillRect/>
          </a:stretch>
        </p:blipFill>
        <p:spPr bwMode="auto">
          <a:xfrm>
            <a:off x="4625975" y="1052513"/>
            <a:ext cx="4267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19" name="Picture 3" descr="RENAL094"/>
          <p:cNvPicPr>
            <a:picLocks noChangeAspect="1" noChangeArrowheads="1"/>
          </p:cNvPicPr>
          <p:nvPr/>
        </p:nvPicPr>
        <p:blipFill>
          <a:blip r:embed="rId3" cstate="print"/>
          <a:srcRect l="23434" t="7158" r="14061" b="7158"/>
          <a:stretch>
            <a:fillRect/>
          </a:stretch>
        </p:blipFill>
        <p:spPr bwMode="auto">
          <a:xfrm>
            <a:off x="160338" y="1052513"/>
            <a:ext cx="4537075" cy="4537075"/>
          </a:xfrm>
          <a:prstGeom prst="rect">
            <a:avLst/>
          </a:prstGeom>
          <a:noFill/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95288" y="5661025"/>
            <a:ext cx="360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1800" b="0">
                <a:latin typeface="Comic Sans MS" pitchFamily="66" charset="0"/>
              </a:rPr>
              <a:t>IF with antibody to fibrinogen. 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4079875" y="5589588"/>
            <a:ext cx="5064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 b="0">
                <a:latin typeface="Comic Sans MS" pitchFamily="66" charset="0"/>
              </a:rPr>
              <a:t>There is a </a:t>
            </a:r>
            <a:r>
              <a:rPr lang="en-US" altLang="ko-KR" sz="1800" b="0">
                <a:solidFill>
                  <a:schemeClr val="hlink"/>
                </a:solidFill>
                <a:latin typeface="Comic Sans MS" pitchFamily="66" charset="0"/>
              </a:rPr>
              <a:t>linear</a:t>
            </a:r>
            <a:r>
              <a:rPr lang="en-US" altLang="ko-KR" sz="1800" b="0">
                <a:latin typeface="Comic Sans MS" pitchFamily="66" charset="0"/>
              </a:rPr>
              <a:t> pattern of staining along the glomerular basement membrane with IgG.</a:t>
            </a:r>
            <a:endParaRPr lang="ko-KR" altLang="en-US" sz="1800" b="0">
              <a:latin typeface="Comic Sans MS" pitchFamily="66" charset="0"/>
            </a:endParaRP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116013" y="5492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Comic Sans MS" pitchFamily="66" charset="0"/>
              </a:rPr>
              <a:t>IF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73802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RPGN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46075" y="1773238"/>
            <a:ext cx="3505200" cy="4648200"/>
          </a:xfrm>
          <a:prstGeom prst="rect">
            <a:avLst/>
          </a:prstGeom>
          <a:solidFill>
            <a:srgbClr val="FB05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5726112" cy="677862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rgbClr val="CC3399"/>
                </a:solidFill>
                <a:latin typeface="Comic Sans MS" pitchFamily="66" charset="0"/>
              </a:rPr>
              <a:t>Alport’s Syndrome</a:t>
            </a:r>
          </a:p>
        </p:txBody>
      </p:sp>
      <p:pic>
        <p:nvPicPr>
          <p:cNvPr id="138244" name="Picture 4" descr="Alport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3402012" cy="4487863"/>
          </a:xfrm>
          <a:prstGeom prst="rect">
            <a:avLst/>
          </a:prstGeom>
          <a:noFill/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995738" y="1885950"/>
            <a:ext cx="51482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0">
                <a:latin typeface="Comic Sans MS" pitchFamily="66" charset="0"/>
              </a:rPr>
              <a:t>Genetic defect in type IV collagen</a:t>
            </a:r>
          </a:p>
          <a:p>
            <a:r>
              <a:rPr lang="en-US" altLang="ko-KR" b="0">
                <a:latin typeface="Comic Sans MS" pitchFamily="66" charset="0"/>
              </a:rPr>
              <a:t>		Alpha 5 chain</a:t>
            </a:r>
          </a:p>
          <a:p>
            <a:endParaRPr lang="en-US" altLang="ko-KR" b="0">
              <a:latin typeface="Comic Sans MS" pitchFamily="66" charset="0"/>
            </a:endParaRPr>
          </a:p>
          <a:p>
            <a:r>
              <a:rPr lang="en-US" altLang="ko-KR" b="0">
                <a:latin typeface="Comic Sans MS" pitchFamily="66" charset="0"/>
              </a:rPr>
              <a:t>X-linked dominant</a:t>
            </a:r>
          </a:p>
          <a:p>
            <a:endParaRPr lang="en-US" altLang="ko-KR" b="0">
              <a:latin typeface="Comic Sans MS" pitchFamily="66" charset="0"/>
            </a:endParaRPr>
          </a:p>
          <a:p>
            <a:r>
              <a:rPr lang="en-US" altLang="ko-KR">
                <a:solidFill>
                  <a:schemeClr val="hlink"/>
                </a:solidFill>
                <a:latin typeface="Comic Sans MS" pitchFamily="66" charset="0"/>
              </a:rPr>
              <a:t>Ant. lenticonus</a:t>
            </a:r>
          </a:p>
          <a:p>
            <a:r>
              <a:rPr lang="en-US" altLang="ko-KR">
                <a:solidFill>
                  <a:schemeClr val="hlink"/>
                </a:solidFill>
                <a:latin typeface="Comic Sans MS" pitchFamily="66" charset="0"/>
              </a:rPr>
              <a:t>Sensorineural hearing loss</a:t>
            </a:r>
          </a:p>
          <a:p>
            <a:r>
              <a:rPr lang="en-US" altLang="ko-KR">
                <a:solidFill>
                  <a:schemeClr val="hlink"/>
                </a:solidFill>
                <a:latin typeface="Comic Sans MS" pitchFamily="66" charset="0"/>
              </a:rPr>
              <a:t>Recurrent hematuria</a:t>
            </a:r>
          </a:p>
          <a:p>
            <a:endParaRPr lang="en-US" altLang="ko-KR" b="0">
              <a:latin typeface="Comic Sans MS" pitchFamily="66" charset="0"/>
            </a:endParaRPr>
          </a:p>
          <a:p>
            <a:r>
              <a:rPr lang="en-US" altLang="ko-KR" b="0">
                <a:latin typeface="Comic Sans MS" pitchFamily="66" charset="0"/>
              </a:rPr>
              <a:t>Slowly progress to ESRD</a:t>
            </a:r>
          </a:p>
          <a:p>
            <a:r>
              <a:rPr lang="en-US" altLang="ko-KR" b="0">
                <a:latin typeface="Comic Sans MS" pitchFamily="66" charset="0"/>
              </a:rPr>
              <a:t>EM : thickenend GBM with</a:t>
            </a:r>
          </a:p>
          <a:p>
            <a:r>
              <a:rPr lang="en-US" altLang="ko-KR" b="0">
                <a:latin typeface="Comic Sans MS" pitchFamily="66" charset="0"/>
              </a:rPr>
              <a:t>        lamellation, splitting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457200" y="1676400"/>
            <a:ext cx="3886200" cy="4953000"/>
          </a:xfrm>
          <a:prstGeom prst="rect">
            <a:avLst/>
          </a:prstGeom>
          <a:solidFill>
            <a:srgbClr val="FB05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4800600" y="1676400"/>
            <a:ext cx="3733800" cy="495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93037" cy="1187450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rgbClr val="CC3399"/>
                </a:solidFill>
                <a:latin typeface="Comic Sans MS" pitchFamily="66" charset="0"/>
              </a:rPr>
              <a:t>Thin Basement Membrane Disease</a:t>
            </a:r>
            <a:br>
              <a:rPr lang="en-US" altLang="ko-KR" sz="3600" b="1">
                <a:solidFill>
                  <a:srgbClr val="CC3399"/>
                </a:solidFill>
                <a:latin typeface="Comic Sans MS" pitchFamily="66" charset="0"/>
              </a:rPr>
            </a:br>
            <a:r>
              <a:rPr lang="en-US" altLang="ko-KR" sz="2800" b="1">
                <a:solidFill>
                  <a:srgbClr val="CC3399"/>
                </a:solidFill>
                <a:latin typeface="Comic Sans MS" pitchFamily="66" charset="0"/>
              </a:rPr>
              <a:t>(= </a:t>
            </a:r>
            <a:r>
              <a:rPr lang="en-US" altLang="ko-KR" sz="2800">
                <a:solidFill>
                  <a:srgbClr val="CC3399"/>
                </a:solidFill>
                <a:latin typeface="Comic Sans MS" pitchFamily="66" charset="0"/>
              </a:rPr>
              <a:t>Benign familial hematuria)</a:t>
            </a:r>
            <a:endParaRPr lang="ko-KR" altLang="en-US" sz="2800">
              <a:solidFill>
                <a:srgbClr val="CC3399"/>
              </a:solidFill>
              <a:latin typeface="Comic Sans MS" pitchFamily="66" charset="0"/>
            </a:endParaRPr>
          </a:p>
        </p:txBody>
      </p:sp>
      <p:pic>
        <p:nvPicPr>
          <p:cNvPr id="139269" name="Picture 5" descr="TBM_diseas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757613" cy="4826000"/>
          </a:xfrm>
          <a:prstGeom prst="rect">
            <a:avLst/>
          </a:prstGeom>
          <a:noFill/>
        </p:spPr>
      </p:pic>
      <p:pic>
        <p:nvPicPr>
          <p:cNvPr id="139270" name="Picture 6" descr="renal_structure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57981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5" name="Group 5"/>
          <p:cNvGrpSpPr>
            <a:grpSpLocks/>
          </p:cNvGrpSpPr>
          <p:nvPr/>
        </p:nvGrpSpPr>
        <p:grpSpPr bwMode="auto">
          <a:xfrm>
            <a:off x="827088" y="1052513"/>
            <a:ext cx="7993062" cy="720725"/>
            <a:chOff x="703" y="618"/>
            <a:chExt cx="3901" cy="862"/>
          </a:xfrm>
        </p:grpSpPr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703" y="618"/>
              <a:ext cx="3901" cy="862"/>
            </a:xfrm>
            <a:prstGeom prst="rect">
              <a:avLst/>
            </a:prstGeom>
            <a:solidFill>
              <a:srgbClr val="FFE6C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567" name="Rectangle 7"/>
            <p:cNvSpPr>
              <a:spLocks noChangeArrowheads="1"/>
            </p:cNvSpPr>
            <p:nvPr/>
          </p:nvSpPr>
          <p:spPr bwMode="auto">
            <a:xfrm>
              <a:off x="749" y="679"/>
              <a:ext cx="3764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3600">
                  <a:solidFill>
                    <a:srgbClr val="D60093"/>
                  </a:solidFill>
                  <a:latin typeface="Comic Sans MS" pitchFamily="66" charset="0"/>
                </a:rPr>
                <a:t>Chronic Glomerulonephritis (CGN)</a:t>
              </a:r>
            </a:p>
          </p:txBody>
        </p:sp>
      </p:grp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755650" y="2492375"/>
            <a:ext cx="77724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>
                <a:latin typeface="Comic Sans MS" pitchFamily="66" charset="0"/>
              </a:rPr>
              <a:t>Persistent proteinuria/hematuria/HT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>
                <a:latin typeface="Comic Sans MS" pitchFamily="66" charset="0"/>
              </a:rPr>
              <a:t>Insiduous onset, slowly </a:t>
            </a:r>
            <a:r>
              <a:rPr lang="en-US" altLang="ko-KR">
                <a:solidFill>
                  <a:schemeClr val="folHlink"/>
                </a:solidFill>
                <a:latin typeface="Comic Sans MS" pitchFamily="66" charset="0"/>
              </a:rPr>
              <a:t>progressive renal insufficiency</a:t>
            </a:r>
            <a:r>
              <a:rPr lang="en-US" altLang="ko-KR">
                <a:latin typeface="Comic Sans MS" pitchFamily="66" charset="0"/>
              </a:rPr>
              <a:t> over years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>
                <a:latin typeface="Comic Sans MS" pitchFamily="66" charset="0"/>
              </a:rPr>
              <a:t>Can be a manifestation of virtually all of the major GNs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>
                <a:latin typeface="Comic Sans MS" pitchFamily="66" charset="0"/>
              </a:rPr>
              <a:t>Pathology : renal atrophy, cortical thinning, glomerulosclerosis irrespective of causative GN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187450" y="2420938"/>
            <a:ext cx="55626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latin typeface="Comic Sans MS" pitchFamily="66" charset="0"/>
              </a:rPr>
              <a:t>	</a:t>
            </a:r>
            <a:r>
              <a:rPr lang="en-US" altLang="ko-KR" sz="2800">
                <a:latin typeface="Comic Sans MS" pitchFamily="66" charset="0"/>
              </a:rPr>
              <a:t>Lupus Nephritis</a:t>
            </a:r>
          </a:p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	Systemic Vasculitis</a:t>
            </a:r>
          </a:p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	Amyloidosis</a:t>
            </a:r>
          </a:p>
          <a:p>
            <a:pPr>
              <a:spcBef>
                <a:spcPct val="50000"/>
              </a:spcBef>
            </a:pPr>
            <a:r>
              <a:rPr lang="en-US" altLang="ko-KR" sz="2800">
                <a:latin typeface="Comic Sans MS" pitchFamily="66" charset="0"/>
              </a:rPr>
              <a:t>	Cast Nephropathy</a:t>
            </a:r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1331913" y="1052513"/>
            <a:ext cx="3744912" cy="720725"/>
            <a:chOff x="703" y="618"/>
            <a:chExt cx="3901" cy="862"/>
          </a:xfrm>
        </p:grpSpPr>
        <p:sp>
          <p:nvSpPr>
            <p:cNvPr id="173060" name="Rectangle 4"/>
            <p:cNvSpPr>
              <a:spLocks noChangeArrowheads="1"/>
            </p:cNvSpPr>
            <p:nvPr/>
          </p:nvSpPr>
          <p:spPr bwMode="auto">
            <a:xfrm>
              <a:off x="703" y="618"/>
              <a:ext cx="3901" cy="862"/>
            </a:xfrm>
            <a:prstGeom prst="rect">
              <a:avLst/>
            </a:prstGeom>
            <a:solidFill>
              <a:srgbClr val="FFE6C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3061" name="Rectangle 5"/>
            <p:cNvSpPr>
              <a:spLocks noChangeArrowheads="1"/>
            </p:cNvSpPr>
            <p:nvPr/>
          </p:nvSpPr>
          <p:spPr bwMode="auto">
            <a:xfrm>
              <a:off x="748" y="679"/>
              <a:ext cx="3765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3600">
                  <a:solidFill>
                    <a:srgbClr val="D60093"/>
                  </a:solidFill>
                  <a:latin typeface="Comic Sans MS" pitchFamily="66" charset="0"/>
                </a:rPr>
                <a:t>Secondary GN</a:t>
              </a: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/>
          <a:srcRect l="21970" r="7755"/>
          <a:stretch>
            <a:fillRect/>
          </a:stretch>
        </p:blipFill>
        <p:spPr bwMode="auto">
          <a:xfrm>
            <a:off x="304800" y="2133600"/>
            <a:ext cx="39163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04800" y="6172200"/>
            <a:ext cx="449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0">
                <a:latin typeface="Comic Sans MS" pitchFamily="66" charset="0"/>
              </a:rPr>
              <a:t>Lupus Nephritis -- Diffuse Proliferative </a:t>
            </a: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575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4495800" y="2362200"/>
            <a:ext cx="6858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6858000" y="1905000"/>
            <a:ext cx="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2987675" y="858838"/>
            <a:ext cx="362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>
                <a:solidFill>
                  <a:srgbClr val="0000FF"/>
                </a:solidFill>
                <a:latin typeface="Comic Sans MS" pitchFamily="66" charset="0"/>
              </a:rPr>
              <a:t>Lupus Nephritis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038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 t="20642" r="30060"/>
          <a:stretch>
            <a:fillRect/>
          </a:stretch>
        </p:blipFill>
        <p:spPr bwMode="auto">
          <a:xfrm>
            <a:off x="4495800" y="2514600"/>
            <a:ext cx="43434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422650" y="673100"/>
            <a:ext cx="270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>
                <a:solidFill>
                  <a:srgbClr val="0000FF"/>
                </a:solidFill>
                <a:latin typeface="Comic Sans MS" pitchFamily="66" charset="0"/>
              </a:rPr>
              <a:t>Amyloidosis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900113" y="1916113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Comic Sans MS" pitchFamily="66" charset="0"/>
              </a:rPr>
              <a:t>Nodular pattern 		   apple green on polarized light</a:t>
            </a: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6934200" y="2209800"/>
            <a:ext cx="16002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5638800" y="2362200"/>
            <a:ext cx="1447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 flipH="1">
            <a:off x="2362200" y="2286000"/>
            <a:ext cx="3048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2057400" y="3124200"/>
            <a:ext cx="6748463" cy="3581400"/>
            <a:chOff x="288" y="1728"/>
            <a:chExt cx="4251" cy="2256"/>
          </a:xfrm>
        </p:grpSpPr>
        <p:pic>
          <p:nvPicPr>
            <p:cNvPr id="1771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7177"/>
            <a:stretch>
              <a:fillRect/>
            </a:stretch>
          </p:blipFill>
          <p:spPr bwMode="auto">
            <a:xfrm>
              <a:off x="288" y="1728"/>
              <a:ext cx="4174" cy="2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77156" name="Text Box 4"/>
            <p:cNvSpPr txBox="1">
              <a:spLocks noChangeArrowheads="1"/>
            </p:cNvSpPr>
            <p:nvPr/>
          </p:nvSpPr>
          <p:spPr bwMode="auto">
            <a:xfrm>
              <a:off x="1728" y="3411"/>
              <a:ext cx="2811" cy="5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0">
                  <a:solidFill>
                    <a:schemeClr val="bg1"/>
                  </a:solidFill>
                  <a:latin typeface="Comic Sans MS" pitchFamily="66" charset="0"/>
                </a:rPr>
                <a:t>Randomly oriented thin fibrils</a:t>
              </a:r>
            </a:p>
            <a:p>
              <a:r>
                <a:rPr lang="en-US" altLang="ko-KR" b="0">
                  <a:solidFill>
                    <a:schemeClr val="bg1"/>
                  </a:solidFill>
                  <a:latin typeface="Comic Sans MS" pitchFamily="66" charset="0"/>
                </a:rPr>
                <a:t>                        (EM: x 51,250)</a:t>
              </a:r>
            </a:p>
          </p:txBody>
        </p:sp>
      </p:grpSp>
      <p:pic>
        <p:nvPicPr>
          <p:cNvPr id="177157" name="Picture 5" descr="amyloidos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221163" cy="329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3600">
                <a:solidFill>
                  <a:srgbClr val="006699"/>
                </a:solidFill>
                <a:latin typeface="Comic Sans MS" pitchFamily="66" charset="0"/>
              </a:rPr>
              <a:t>Anti-proteinuric Barrier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04800" y="20574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b="0">
                <a:latin typeface="Comic Sans MS" pitchFamily="66" charset="0"/>
              </a:rPr>
              <a:t>Charge selective barrier : negatively charged sialoglycoprotein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b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b="0">
                <a:latin typeface="Comic Sans MS" pitchFamily="66" charset="0"/>
              </a:rPr>
              <a:t>Size selective barrier : 44A(effective molecular radius)</a:t>
            </a: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038600"/>
            <a:ext cx="42672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19200"/>
            <a:ext cx="4610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7524750" y="260350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ast nephropath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910013" cy="3449638"/>
          </a:xfrm>
          <a:prstGeom prst="rect">
            <a:avLst/>
          </a:prstGeom>
          <a:noFill/>
        </p:spPr>
      </p:pic>
      <p:pic>
        <p:nvPicPr>
          <p:cNvPr id="178179" name="Picture 3" descr="cast nephropath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3962400" cy="3495675"/>
          </a:xfrm>
          <a:prstGeom prst="rect">
            <a:avLst/>
          </a:prstGeom>
          <a:noFill/>
        </p:spPr>
      </p:pic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403350" y="908050"/>
            <a:ext cx="418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>
                <a:solidFill>
                  <a:srgbClr val="0000FF"/>
                </a:solidFill>
                <a:latin typeface="Comic Sans MS" pitchFamily="66" charset="0"/>
              </a:rPr>
              <a:t>Cast Nephropathy</a:t>
            </a:r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5791200" y="2057400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3408363" y="18288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Comic Sans MS" pitchFamily="66" charset="0"/>
              </a:rPr>
              <a:t>T-H protein(cast)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1042988" y="3212976"/>
            <a:ext cx="7273925" cy="935038"/>
          </a:xfrm>
          <a:prstGeom prst="rect">
            <a:avLst/>
          </a:prstGeom>
          <a:solidFill>
            <a:srgbClr val="FFE6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3356298"/>
            <a:ext cx="7267575" cy="647700"/>
          </a:xfrm>
        </p:spPr>
        <p:txBody>
          <a:bodyPr/>
          <a:lstStyle/>
          <a:p>
            <a:pPr algn="ctr"/>
            <a:r>
              <a:rPr lang="en-US" altLang="ko-KR" sz="3600" b="1" dirty="0">
                <a:solidFill>
                  <a:srgbClr val="D60093"/>
                </a:solidFill>
                <a:latin typeface="Comic Sans MS" pitchFamily="66" charset="0"/>
              </a:rPr>
              <a:t>Diagnostic Approach to 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6192838" cy="708025"/>
          </a:xfrm>
        </p:spPr>
        <p:txBody>
          <a:bodyPr/>
          <a:lstStyle/>
          <a:p>
            <a:pPr algn="ctr"/>
            <a:r>
              <a:rPr lang="en-US" altLang="ko-KR" sz="3600" b="1">
                <a:latin typeface="Comic Sans MS" pitchFamily="66" charset="0"/>
              </a:rPr>
              <a:t>Etiologies of AUA</a:t>
            </a:r>
          </a:p>
        </p:txBody>
      </p:sp>
      <p:graphicFrame>
        <p:nvGraphicFramePr>
          <p:cNvPr id="133123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2133600"/>
          <a:ext cx="8077200" cy="3240088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1182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Hematuria with or without proteinuria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Isolated non-nephrotic proteinuria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DC7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IgA Nephropathy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Thin basement membrane disease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Alport syndrome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Orthostatic proteinuria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 MN, FSGS, DM,  amyloidosis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D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7953375" cy="754063"/>
          </a:xfrm>
        </p:spPr>
        <p:txBody>
          <a:bodyPr/>
          <a:lstStyle/>
          <a:p>
            <a:pPr algn="ctr"/>
            <a:r>
              <a:rPr lang="ko-KR" altLang="en-US" sz="3200" b="1">
                <a:solidFill>
                  <a:srgbClr val="FB0540"/>
                </a:solidFill>
                <a:latin typeface="Comic Sans MS" pitchFamily="66" charset="0"/>
              </a:rPr>
              <a:t>1. </a:t>
            </a:r>
            <a:r>
              <a:rPr lang="en-US" altLang="ko-KR" sz="3200" b="1">
                <a:solidFill>
                  <a:srgbClr val="FB0540"/>
                </a:solidFill>
                <a:latin typeface="Comic Sans MS" pitchFamily="66" charset="0"/>
              </a:rPr>
              <a:t>Clinical feature</a:t>
            </a:r>
            <a:r>
              <a:rPr lang="ko-KR" altLang="en-US" sz="3200" b="1">
                <a:solidFill>
                  <a:srgbClr val="FB0540"/>
                </a:solidFill>
                <a:latin typeface="Comic Sans MS" pitchFamily="66" charset="0"/>
              </a:rPr>
              <a:t>가 사구체신염인가?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chemeClr val="tx2"/>
                </a:solidFill>
                <a:latin typeface="Comic Sans MS" pitchFamily="66" charset="0"/>
              </a:rPr>
              <a:t>Proteinuria, Hematuria, Edema, Hypertension, Azotemia(PHEHA)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rgbClr val="003399"/>
                </a:solidFill>
                <a:latin typeface="Comic Sans MS" pitchFamily="66" charset="0"/>
              </a:rPr>
              <a:t>Hematuria of glomerular origin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dark color, no clot formation, RBC cast, dysmorphic RBC,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overt albuminuria/proteinuria(&gt;1g)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rgbClr val="003399"/>
                </a:solidFill>
                <a:latin typeface="Comic Sans MS" pitchFamily="66" charset="0"/>
              </a:rPr>
              <a:t>Pathologic proteinuria of glomerular origin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not orthostatic but persistent proteinuria, mainly albuminuria on urine PEP,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accompanied by glomerular hematuria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75663" cy="1143000"/>
          </a:xfrm>
        </p:spPr>
        <p:txBody>
          <a:bodyPr/>
          <a:lstStyle/>
          <a:p>
            <a:pPr algn="ctr"/>
            <a:r>
              <a:rPr lang="ko-KR" altLang="en-US" sz="3200" b="1">
                <a:solidFill>
                  <a:srgbClr val="FB0540"/>
                </a:solidFill>
                <a:latin typeface="Comic Sans MS" pitchFamily="66" charset="0"/>
              </a:rPr>
              <a:t>2. 사구체신염의 임상증후군 가운데 어디에 해당되는가?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1981200" cy="2971800"/>
          </a:xfrm>
          <a:solidFill>
            <a:srgbClr val="CCFFCC"/>
          </a:solidFill>
          <a:ln/>
          <a:effectLst>
            <a:prstShdw prst="shdw18" dist="17961" dir="13500000">
              <a:srgbClr val="CCFFCC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r>
              <a:rPr lang="en-US" altLang="ko-KR">
                <a:latin typeface="Comic Sans MS" pitchFamily="66" charset="0"/>
              </a:rPr>
              <a:t>NS  </a:t>
            </a:r>
          </a:p>
          <a:p>
            <a:r>
              <a:rPr lang="en-US" altLang="ko-KR">
                <a:latin typeface="Comic Sans MS" pitchFamily="66" charset="0"/>
              </a:rPr>
              <a:t>AGN</a:t>
            </a:r>
          </a:p>
          <a:p>
            <a:r>
              <a:rPr lang="en-US" altLang="ko-KR">
                <a:latin typeface="Comic Sans MS" pitchFamily="66" charset="0"/>
              </a:rPr>
              <a:t>RPGN</a:t>
            </a:r>
          </a:p>
          <a:p>
            <a:r>
              <a:rPr lang="en-US" altLang="ko-KR">
                <a:latin typeface="Comic Sans MS" pitchFamily="66" charset="0"/>
              </a:rPr>
              <a:t>CGN</a:t>
            </a:r>
          </a:p>
          <a:p>
            <a:r>
              <a:rPr lang="en-US" altLang="ko-KR">
                <a:latin typeface="Comic Sans MS" pitchFamily="66" charset="0"/>
              </a:rPr>
              <a:t>AUA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419475" y="2133600"/>
            <a:ext cx="4919663" cy="3743325"/>
          </a:xfrm>
          <a:prstGeom prst="rect">
            <a:avLst/>
          </a:prstGeom>
          <a:solidFill>
            <a:srgbClr val="FFE1E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1E1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ko-KR" b="0">
                <a:latin typeface="Comic Sans MS" pitchFamily="66" charset="0"/>
              </a:rPr>
              <a:t>Physical Exam : BP, edema</a:t>
            </a:r>
          </a:p>
          <a:p>
            <a:r>
              <a:rPr lang="en-US" altLang="ko-KR" b="0">
                <a:latin typeface="Comic Sans MS" pitchFamily="66" charset="0"/>
              </a:rPr>
              <a:t>U/A : RBC cast, WBC cast,</a:t>
            </a:r>
          </a:p>
          <a:p>
            <a:r>
              <a:rPr lang="en-US" altLang="ko-KR" b="0">
                <a:latin typeface="Comic Sans MS" pitchFamily="66" charset="0"/>
              </a:rPr>
              <a:t>        oval fat body </a:t>
            </a:r>
          </a:p>
          <a:p>
            <a:r>
              <a:rPr lang="ko-KR" altLang="en-US" b="0">
                <a:latin typeface="Comic Sans MS" pitchFamily="66" charset="0"/>
              </a:rPr>
              <a:t>24</a:t>
            </a:r>
            <a:r>
              <a:rPr lang="en-US" altLang="ko-KR" b="0">
                <a:latin typeface="Comic Sans MS" pitchFamily="66" charset="0"/>
              </a:rPr>
              <a:t>H urine collection</a:t>
            </a:r>
          </a:p>
          <a:p>
            <a:r>
              <a:rPr lang="en-US" altLang="ko-KR" b="0">
                <a:latin typeface="Comic Sans MS" pitchFamily="66" charset="0"/>
              </a:rPr>
              <a:t>   for protein quantitation</a:t>
            </a:r>
          </a:p>
          <a:p>
            <a:r>
              <a:rPr lang="en-US" altLang="ko-KR" b="0">
                <a:latin typeface="Comic Sans MS" pitchFamily="66" charset="0"/>
              </a:rPr>
              <a:t>Blood Chemistry: protein/albumin</a:t>
            </a:r>
          </a:p>
          <a:p>
            <a:r>
              <a:rPr lang="en-US" altLang="ko-KR" b="0">
                <a:latin typeface="Comic Sans MS" pitchFamily="66" charset="0"/>
              </a:rPr>
              <a:t>   cholesterol, BUN/Cr</a:t>
            </a:r>
          </a:p>
          <a:p>
            <a:r>
              <a:rPr lang="en-US" altLang="ko-KR" b="0">
                <a:latin typeface="Comic Sans MS" pitchFamily="66" charset="0"/>
              </a:rPr>
              <a:t>Serial Check of BUN/Cr </a:t>
            </a:r>
          </a:p>
          <a:p>
            <a:r>
              <a:rPr lang="en-US" altLang="ko-KR" b="0">
                <a:latin typeface="Comic Sans MS" pitchFamily="66" charset="0"/>
              </a:rPr>
              <a:t>Kidney sono : renal size, </a:t>
            </a:r>
          </a:p>
          <a:p>
            <a:r>
              <a:rPr lang="en-US" altLang="ko-KR" b="0">
                <a:latin typeface="Comic Sans MS" pitchFamily="66" charset="0"/>
              </a:rPr>
              <a:t>                  echogenecity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9780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Age/Sex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History : URI, family Hx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Physical exam : skin rash, purpura, skin infection, arthritis, oral ulcer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X-ray : pulm.hemorrhage, arthritis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Hepatitis B, C, HIV, VDRL, FTA-ABS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ASO, anti-DNase B, CRP, cryoglobulin, RA factor, FANA, anti-dsDNA, C3/C4 level, ANCA, anti-GBM antibody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964612" cy="711200"/>
          </a:xfrm>
          <a:noFill/>
          <a:ln/>
        </p:spPr>
        <p:txBody>
          <a:bodyPr/>
          <a:lstStyle/>
          <a:p>
            <a:pPr algn="ctr"/>
            <a:r>
              <a:rPr lang="ko-KR" altLang="en-US" sz="3200" b="1">
                <a:solidFill>
                  <a:srgbClr val="FB0540"/>
                </a:solidFill>
                <a:latin typeface="Comic Sans MS" pitchFamily="66" charset="0"/>
              </a:rPr>
              <a:t>3. 사구체신염을 일으키는 원인질환이 있는가?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81075"/>
            <a:ext cx="7793038" cy="754063"/>
          </a:xfrm>
        </p:spPr>
        <p:txBody>
          <a:bodyPr/>
          <a:lstStyle/>
          <a:p>
            <a:r>
              <a:rPr lang="en-US" altLang="ko-KR" sz="3200" b="1">
                <a:latin typeface="Comic Sans MS" pitchFamily="66" charset="0"/>
              </a:rPr>
              <a:t>Serum complement</a:t>
            </a:r>
            <a:r>
              <a:rPr lang="ko-KR" altLang="en-US" sz="3200" b="1">
                <a:latin typeface="Comic Sans MS" pitchFamily="66" charset="0"/>
              </a:rPr>
              <a:t>가 감소하는 질환</a:t>
            </a:r>
          </a:p>
        </p:txBody>
      </p:sp>
      <p:graphicFrame>
        <p:nvGraphicFramePr>
          <p:cNvPr id="145411" name="Group 3"/>
          <p:cNvGraphicFramePr>
            <a:graphicFrameLocks noGrp="1"/>
          </p:cNvGraphicFramePr>
          <p:nvPr>
            <p:ph type="tbl" idx="1"/>
          </p:nvPr>
        </p:nvGraphicFramePr>
        <p:xfrm>
          <a:off x="468313" y="2349500"/>
          <a:ext cx="7772400" cy="2782888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Idiopathic GN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Secondary GN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Acute PSGN,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MPGN type I, II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Lupus nephritis,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GN secondary to SBE,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Cryoglobulinemia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549275"/>
            <a:ext cx="8943975" cy="635000"/>
          </a:xfrm>
          <a:noFill/>
          <a:ln/>
        </p:spPr>
        <p:txBody>
          <a:bodyPr/>
          <a:lstStyle/>
          <a:p>
            <a:r>
              <a:rPr lang="ko-KR" altLang="en-US" sz="3200" b="1">
                <a:solidFill>
                  <a:srgbClr val="FB0540"/>
                </a:solidFill>
                <a:latin typeface="Comic Sans MS" pitchFamily="66" charset="0"/>
              </a:rPr>
              <a:t>4. 사구체신염 진단을 위해 신생검이 필요한가?  </a:t>
            </a:r>
          </a:p>
        </p:txBody>
      </p:sp>
      <p:graphicFrame>
        <p:nvGraphicFramePr>
          <p:cNvPr id="146453" name="Group 21"/>
          <p:cNvGraphicFramePr>
            <a:graphicFrameLocks noGrp="1"/>
          </p:cNvGraphicFramePr>
          <p:nvPr>
            <p:ph type="tbl" idx="1"/>
          </p:nvPr>
        </p:nvGraphicFramePr>
        <p:xfrm>
          <a:off x="684213" y="2133600"/>
          <a:ext cx="8135937" cy="4439603"/>
        </p:xfrm>
        <a:graphic>
          <a:graphicData uri="http://schemas.openxmlformats.org/drawingml/2006/table">
            <a:tbl>
              <a:tblPr/>
              <a:tblGrid>
                <a:gridCol w="1789112"/>
                <a:gridCol w="3200400"/>
                <a:gridCol w="3146425"/>
              </a:tblGrid>
              <a:tr h="95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GN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의 원인적 진단이 이루어진 경우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GN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의 원인이 명확하지 않는 경우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F3"/>
                    </a:solidFill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진단명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조직형태와 무관하게 원인에 따라 진단명을 붙인다. 예</a:t>
                      </a: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&gt; Lupus nephritis, hepatitis B associated 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조직 형태에 따라 진단. 예&gt; </a:t>
                      </a: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idiopathic MN, MPGN, IgA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F3"/>
                    </a:solidFill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신생검을 하는 목적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질환의 신침범 정도와 그에 따른 예후 파악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rPr>
                        <a:t>형태학적 진단 및 진단에 따른 예후 파악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81075"/>
            <a:ext cx="3421062" cy="779463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rgbClr val="CC3399"/>
                </a:solidFill>
                <a:latin typeface="Comic Sans MS" pitchFamily="66" charset="0"/>
              </a:rPr>
              <a:t>Renal Biopsy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077200" cy="364807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>
                <a:latin typeface="Comic Sans MS" pitchFamily="66" charset="0"/>
              </a:rPr>
              <a:t>   Renal biopsy provides tissues that can be used to determine the diagnosis, indicate the cause, predict the prognosis, direct treatment and collect data for research.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16013" y="1196975"/>
            <a:ext cx="33845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3200">
                <a:solidFill>
                  <a:schemeClr val="tx2"/>
                </a:solidFill>
                <a:latin typeface="Comic Sans MS" pitchFamily="66" charset="0"/>
              </a:rPr>
              <a:t>Indication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684213" y="2349500"/>
            <a:ext cx="81534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b="0">
                <a:latin typeface="Comic Sans MS" pitchFamily="66" charset="0"/>
              </a:rPr>
              <a:t>1. The cause cannot be determined or predicted by less invasive techniques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b="0">
                <a:latin typeface="Comic Sans MS" pitchFamily="66" charset="0"/>
              </a:rPr>
              <a:t>2. Signs and symptoms suggest parenchymal disease that requires pathologic evaluation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b="0">
                <a:latin typeface="Comic Sans MS" pitchFamily="66" charset="0"/>
              </a:rPr>
              <a:t>3. DDx includes diseases that have different treatments or different prognosis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6659563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052513"/>
            <a:ext cx="4005263" cy="693737"/>
          </a:xfrm>
        </p:spPr>
        <p:txBody>
          <a:bodyPr/>
          <a:lstStyle/>
          <a:p>
            <a:pPr algn="ctr"/>
            <a:r>
              <a:rPr lang="en-US" altLang="ko-KR" sz="3600" b="1">
                <a:solidFill>
                  <a:srgbClr val="006699"/>
                </a:solidFill>
                <a:latin typeface="Comic Sans MS" pitchFamily="66" charset="0"/>
              </a:rPr>
              <a:t>Classification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6918325" cy="3600450"/>
          </a:xfrm>
        </p:spPr>
        <p:txBody>
          <a:bodyPr/>
          <a:lstStyle/>
          <a:p>
            <a:r>
              <a:rPr lang="en-US" altLang="ko-KR" sz="2400" b="1" dirty="0">
                <a:latin typeface="Comic Sans MS" pitchFamily="66" charset="0"/>
              </a:rPr>
              <a:t>Primary NS</a:t>
            </a:r>
            <a:r>
              <a:rPr lang="en-US" altLang="ko-KR" sz="2400" dirty="0">
                <a:latin typeface="Comic Sans MS" pitchFamily="66" charset="0"/>
              </a:rPr>
              <a:t> : 	MCD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Comic Sans MS" pitchFamily="66" charset="0"/>
              </a:rPr>
              <a:t>                     	FSGS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Comic Sans MS" pitchFamily="66" charset="0"/>
              </a:rPr>
              <a:t>				</a:t>
            </a:r>
            <a:r>
              <a:rPr lang="en-US" altLang="ko-KR" sz="2400" dirty="0" smtClean="0">
                <a:latin typeface="Comic Sans MS" pitchFamily="66" charset="0"/>
              </a:rPr>
              <a:t>MGN</a:t>
            </a:r>
            <a:endParaRPr lang="en-US" altLang="ko-KR" sz="24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Comic Sans MS" pitchFamily="66" charset="0"/>
              </a:rPr>
              <a:t>				MPGN</a:t>
            </a:r>
          </a:p>
          <a:p>
            <a:pPr>
              <a:buFont typeface="Wingdings" pitchFamily="2" charset="2"/>
              <a:buNone/>
            </a:pPr>
            <a:endParaRPr lang="en-US" altLang="ko-KR" sz="2400" dirty="0">
              <a:latin typeface="Comic Sans MS" pitchFamily="66" charset="0"/>
            </a:endParaRPr>
          </a:p>
          <a:p>
            <a:r>
              <a:rPr lang="en-US" altLang="ko-KR" sz="2400" b="1" dirty="0">
                <a:latin typeface="Comic Sans MS" pitchFamily="66" charset="0"/>
              </a:rPr>
              <a:t>Secondary NS</a:t>
            </a:r>
            <a:r>
              <a:rPr lang="en-US" altLang="ko-KR" sz="2400" dirty="0">
                <a:latin typeface="Comic Sans MS" pitchFamily="66" charset="0"/>
              </a:rPr>
              <a:t> : 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Comic Sans MS" pitchFamily="66" charset="0"/>
              </a:rPr>
              <a:t>       Hepatitis B virus-associated GN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Comic Sans MS" pitchFamily="66" charset="0"/>
              </a:rPr>
              <a:t>	    Lupus nephritis, Diabetic nephropathy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24750" y="260350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NS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08050"/>
            <a:ext cx="4213225" cy="685800"/>
          </a:xfrm>
        </p:spPr>
        <p:txBody>
          <a:bodyPr/>
          <a:lstStyle/>
          <a:p>
            <a:r>
              <a:rPr lang="en-US" altLang="ko-KR" sz="3200" b="1">
                <a:latin typeface="Comic Sans MS" pitchFamily="66" charset="0"/>
              </a:rPr>
              <a:t>Usually Needed in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362200"/>
            <a:ext cx="7772400" cy="3514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Nephrotic syndrome in </a:t>
            </a:r>
            <a:r>
              <a:rPr lang="en-US" altLang="ko-KR" sz="2400" u="sng">
                <a:solidFill>
                  <a:schemeClr val="hlink"/>
                </a:solidFill>
                <a:latin typeface="Comic Sans MS" pitchFamily="66" charset="0"/>
              </a:rPr>
              <a:t>adults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Steroid resistant NS in children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GN in adults other than clear-cut PSGN or lupus nephritis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ARF of unknown cause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RPGN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Activity or chronicity determination of lupus nephritis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6659563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96975"/>
            <a:ext cx="2663825" cy="534988"/>
          </a:xfrm>
        </p:spPr>
        <p:txBody>
          <a:bodyPr/>
          <a:lstStyle/>
          <a:p>
            <a:pPr algn="ctr"/>
            <a:r>
              <a:rPr lang="en-US" altLang="ko-KR" sz="3200" b="1">
                <a:latin typeface="Comic Sans MS" pitchFamily="66" charset="0"/>
              </a:rPr>
              <a:t>Method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054850" cy="3316288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Localization of kidney by real-time ultrasound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Biopsy needles : Vim-Silverman,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                           Gun biopsy needle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               (spring loaded disposable gun needle)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1-1.5cm</a:t>
            </a:r>
            <a:r>
              <a:rPr lang="ko-KR" altLang="en-US" sz="2400">
                <a:latin typeface="Comic Sans MS" pitchFamily="66" charset="0"/>
              </a:rPr>
              <a:t> </a:t>
            </a:r>
            <a:r>
              <a:rPr lang="en-US" altLang="ko-KR" sz="2400">
                <a:latin typeface="Comic Sans MS" pitchFamily="66" charset="0"/>
              </a:rPr>
              <a:t>length cortical tissue needed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Visualized under LM, FM and EM 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6659563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biops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315200" cy="5013325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6659563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biops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620000" cy="3665538"/>
          </a:xfrm>
          <a:prstGeom prst="rect">
            <a:avLst/>
          </a:prstGeom>
          <a:noFill/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6659563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biopsy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752975"/>
          </a:xfrm>
          <a:prstGeom prst="rect">
            <a:avLst/>
          </a:prstGeom>
          <a:noFill/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6659563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biops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543800" cy="5076825"/>
          </a:xfrm>
          <a:prstGeom prst="rect">
            <a:avLst/>
          </a:prstGeom>
          <a:noFill/>
        </p:spPr>
      </p:pic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6659563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125538"/>
            <a:ext cx="3060700" cy="563562"/>
          </a:xfrm>
        </p:spPr>
        <p:txBody>
          <a:bodyPr/>
          <a:lstStyle/>
          <a:p>
            <a:pPr algn="ctr"/>
            <a:r>
              <a:rPr lang="en-US" altLang="ko-KR" sz="3200">
                <a:latin typeface="Comic Sans MS" pitchFamily="66" charset="0"/>
              </a:rPr>
              <a:t>Complications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845300" cy="2490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Small perirenal hematoma : common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Gross hematuria</a:t>
            </a:r>
            <a:r>
              <a:rPr lang="en-US" altLang="ko-KR" sz="2400">
                <a:latin typeface="Comic Sans MS" pitchFamily="66" charset="0"/>
              </a:rPr>
              <a:t> (&lt; 10%)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AV fistula (&lt; 1%)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Massive bleeding that requires surgery (&lt; 1%)</a:t>
            </a:r>
          </a:p>
          <a:p>
            <a:pPr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Mortality (&lt; 0.1%)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6659563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981075"/>
            <a:ext cx="4141787" cy="614363"/>
          </a:xfrm>
        </p:spPr>
        <p:txBody>
          <a:bodyPr/>
          <a:lstStyle/>
          <a:p>
            <a:pPr algn="ctr"/>
            <a:r>
              <a:rPr lang="en-US" altLang="ko-KR" sz="3200" b="1">
                <a:latin typeface="Comic Sans MS" pitchFamily="66" charset="0"/>
              </a:rPr>
              <a:t>Contraindication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049463"/>
            <a:ext cx="6224587" cy="41878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Uncooperative patient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Solitary Kidney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Uncontrolled severe hypertension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chemeClr val="folHlink"/>
                </a:solidFill>
                <a:latin typeface="Comic Sans MS" pitchFamily="66" charset="0"/>
              </a:rPr>
              <a:t>Bleeding tendency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Severe anemia or dehydration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Cystic kidney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Hydronephrosis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Multiple renal a. aneurysms</a:t>
            </a:r>
            <a:endParaRPr lang="ko-KR" altLang="en-US" sz="24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APN, perinephric abscess, renal neoplasm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itchFamily="66" charset="0"/>
              </a:rPr>
              <a:t>Sclerotic kidney, ESRD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6948488" y="404813"/>
            <a:ext cx="1800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Renal Biopsy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85800" y="1447800"/>
          <a:ext cx="7086600" cy="4670425"/>
        </p:xfrm>
        <a:graphic>
          <a:graphicData uri="http://schemas.openxmlformats.org/presentationml/2006/ole">
            <p:oleObj spid="_x0000_s43010" name="차트" r:id="rId3" imgW="4639172" imgH="3057887" progId="Excel.Chart.8">
              <p:embed/>
            </p:oleObj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620000" y="3128963"/>
            <a:ext cx="917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MGN</a:t>
            </a:r>
            <a:endParaRPr lang="en-US" altLang="ko-K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20000" y="2214563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folHlink"/>
                </a:solidFill>
                <a:latin typeface="Comic Sans MS" pitchFamily="66" charset="0"/>
              </a:rPr>
              <a:t>FSGS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620000" y="1681163"/>
            <a:ext cx="120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latin typeface="Comic Sans MS" pitchFamily="66" charset="0"/>
              </a:rPr>
              <a:t>Others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620000" y="4500563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9999"/>
                </a:solidFill>
                <a:latin typeface="Comic Sans MS" pitchFamily="66" charset="0"/>
              </a:rPr>
              <a:t>MCD</a:t>
            </a:r>
            <a:endParaRPr lang="en-US" altLang="ko-KR" dirty="0">
              <a:solidFill>
                <a:srgbClr val="009999"/>
              </a:solidFill>
              <a:latin typeface="Comic Sans MS" pitchFamily="66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61988" y="620713"/>
            <a:ext cx="8158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>
                <a:solidFill>
                  <a:srgbClr val="006699"/>
                </a:solidFill>
                <a:latin typeface="Comic Sans MS" pitchFamily="66" charset="0"/>
              </a:rPr>
              <a:t>Primary NS according to the age groups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524750" y="260350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ko-KR" sz="2000">
                <a:solidFill>
                  <a:srgbClr val="D60093"/>
                </a:solidFill>
                <a:latin typeface="Comic Sans MS" pitchFamily="66" charset="0"/>
              </a:rPr>
              <a:t>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조화">
  <a:themeElements>
    <a:clrScheme name="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lnDef>
  </a:objectDefaults>
  <a:extraClrSchemeLst>
    <a:extraClrScheme>
      <a:clrScheme name="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D:\Templates\디자인\조화.pot</Template>
  <TotalTime>2814</TotalTime>
  <Words>2159</Words>
  <Application>Microsoft Office PowerPoint</Application>
  <PresentationFormat>화면 슬라이드 쇼(4:3)</PresentationFormat>
  <Paragraphs>486</Paragraphs>
  <Slides>87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87</vt:i4>
      </vt:variant>
    </vt:vector>
  </HeadingPairs>
  <TitlesOfParts>
    <vt:vector size="99" baseType="lpstr">
      <vt:lpstr>굴림</vt:lpstr>
      <vt:lpstr>Times New Roman</vt:lpstr>
      <vt:lpstr>Tahoma</vt:lpstr>
      <vt:lpstr>Wingdings</vt:lpstr>
      <vt:lpstr>Comic Sans MS</vt:lpstr>
      <vt:lpstr>MS Hei</vt:lpstr>
      <vt:lpstr>Arial</vt:lpstr>
      <vt:lpstr>돋움</vt:lpstr>
      <vt:lpstr>조화</vt:lpstr>
      <vt:lpstr>Microsoft Excel 차트</vt:lpstr>
      <vt:lpstr>Microsoft Photo Editor 3.0 사진</vt:lpstr>
      <vt:lpstr>Adobe Photoshop Image</vt:lpstr>
      <vt:lpstr>GLOMERULONEPHRITIS</vt:lpstr>
      <vt:lpstr>Symptoms and Signs</vt:lpstr>
      <vt:lpstr>사구체신염의 분류</vt:lpstr>
      <vt:lpstr>슬라이드 4</vt:lpstr>
      <vt:lpstr>슬라이드 5</vt:lpstr>
      <vt:lpstr>Definition </vt:lpstr>
      <vt:lpstr>슬라이드 7</vt:lpstr>
      <vt:lpstr>Classification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Minimal Change Disease (MCD)</vt:lpstr>
      <vt:lpstr>Treatment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AGN</vt:lpstr>
      <vt:lpstr>슬라이드 41</vt:lpstr>
      <vt:lpstr>AGN - PSGN </vt:lpstr>
      <vt:lpstr>Lab finding &amp; Pathology</vt:lpstr>
      <vt:lpstr>Treatment &amp; prognosis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RPGN</vt:lpstr>
      <vt:lpstr>Crescentic GN</vt:lpstr>
      <vt:lpstr>Classification of Crescentic GN</vt:lpstr>
      <vt:lpstr>슬라이드 60</vt:lpstr>
      <vt:lpstr>슬라이드 61</vt:lpstr>
      <vt:lpstr>슬라이드 62</vt:lpstr>
      <vt:lpstr>Alport’s Syndrome</vt:lpstr>
      <vt:lpstr>Thin Basement Membrane Disease (= Benign familial hematuria)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Diagnostic Approach to GN</vt:lpstr>
      <vt:lpstr>Etiologies of AUA</vt:lpstr>
      <vt:lpstr>1. Clinical feature가 사구체신염인가?</vt:lpstr>
      <vt:lpstr>2. 사구체신염의 임상증후군 가운데 어디에 해당되는가? </vt:lpstr>
      <vt:lpstr>3. 사구체신염을 일으키는 원인질환이 있는가? </vt:lpstr>
      <vt:lpstr>Serum complement가 감소하는 질환</vt:lpstr>
      <vt:lpstr>4. 사구체신염 진단을 위해 신생검이 필요한가?  </vt:lpstr>
      <vt:lpstr>Renal Biopsy</vt:lpstr>
      <vt:lpstr>슬라이드 79</vt:lpstr>
      <vt:lpstr>Usually Needed in </vt:lpstr>
      <vt:lpstr>Method</vt:lpstr>
      <vt:lpstr>슬라이드 82</vt:lpstr>
      <vt:lpstr>슬라이드 83</vt:lpstr>
      <vt:lpstr>슬라이드 84</vt:lpstr>
      <vt:lpstr>슬라이드 85</vt:lpstr>
      <vt:lpstr>Complications</vt:lpstr>
      <vt:lpstr>Contraindication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신병철</cp:lastModifiedBy>
  <cp:revision>176</cp:revision>
  <dcterms:created xsi:type="dcterms:W3CDTF">1601-01-01T00:00:00Z</dcterms:created>
  <dcterms:modified xsi:type="dcterms:W3CDTF">2011-07-06T00:50:08Z</dcterms:modified>
</cp:coreProperties>
</file>