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3"/>
  </p:notesMasterIdLst>
  <p:sldIdLst>
    <p:sldId id="256" r:id="rId2"/>
    <p:sldId id="353" r:id="rId3"/>
    <p:sldId id="257" r:id="rId4"/>
    <p:sldId id="317" r:id="rId5"/>
    <p:sldId id="318" r:id="rId6"/>
    <p:sldId id="319" r:id="rId7"/>
    <p:sldId id="320" r:id="rId8"/>
    <p:sldId id="321" r:id="rId9"/>
    <p:sldId id="322" r:id="rId10"/>
    <p:sldId id="325" r:id="rId11"/>
    <p:sldId id="323" r:id="rId12"/>
    <p:sldId id="324" r:id="rId13"/>
    <p:sldId id="266" r:id="rId14"/>
    <p:sldId id="298" r:id="rId15"/>
    <p:sldId id="326" r:id="rId16"/>
    <p:sldId id="327" r:id="rId17"/>
    <p:sldId id="328" r:id="rId18"/>
    <p:sldId id="329" r:id="rId19"/>
    <p:sldId id="330" r:id="rId20"/>
    <p:sldId id="356" r:id="rId21"/>
    <p:sldId id="345" r:id="rId22"/>
    <p:sldId id="354" r:id="rId23"/>
    <p:sldId id="331" r:id="rId24"/>
    <p:sldId id="332" r:id="rId25"/>
    <p:sldId id="334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16" r:id="rId36"/>
    <p:sldId id="260" r:id="rId37"/>
    <p:sldId id="299" r:id="rId38"/>
    <p:sldId id="261" r:id="rId39"/>
    <p:sldId id="304" r:id="rId40"/>
    <p:sldId id="264" r:id="rId41"/>
    <p:sldId id="265" r:id="rId42"/>
    <p:sldId id="347" r:id="rId43"/>
    <p:sldId id="307" r:id="rId44"/>
    <p:sldId id="314" r:id="rId45"/>
    <p:sldId id="315" r:id="rId46"/>
    <p:sldId id="348" r:id="rId47"/>
    <p:sldId id="349" r:id="rId48"/>
    <p:sldId id="351" r:id="rId49"/>
    <p:sldId id="352" r:id="rId50"/>
    <p:sldId id="357" r:id="rId51"/>
    <p:sldId id="309" r:id="rId5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94EC-FFD6-4AA3-8BA6-05A433C72EB2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104DF-282E-47C6-85F3-8CFA931F3E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E1FD2-DE1F-43D0-9988-E5B74B7E4BAE}" type="slidenum">
              <a:rPr lang="en-US" altLang="ko-KR" smtClean="0">
                <a:ea typeface="굴림" charset="-127"/>
              </a:rPr>
              <a:pPr/>
              <a:t>35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인체 세포 </a:t>
            </a:r>
            <a:r>
              <a:rPr lang="en-US" altLang="ko-KR" smtClean="0">
                <a:latin typeface="Arial" charset="0"/>
                <a:ea typeface="굴림" charset="-127"/>
              </a:rPr>
              <a:t>–</a:t>
            </a:r>
            <a:r>
              <a:rPr lang="en-US" altLang="ko-KR" smtClean="0">
                <a:latin typeface="굴림" charset="-127"/>
                <a:ea typeface="굴림" charset="-127"/>
              </a:rPr>
              <a:t> cell wall</a:t>
            </a:r>
            <a:r>
              <a:rPr lang="ko-KR" altLang="en-US" smtClean="0">
                <a:latin typeface="굴림" charset="-127"/>
                <a:ea typeface="굴림" charset="-127"/>
              </a:rPr>
              <a:t>이 없다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30S </a:t>
            </a:r>
            <a:r>
              <a:rPr lang="ko-KR" altLang="en-US" smtClean="0">
                <a:latin typeface="굴림" charset="-127"/>
                <a:ea typeface="굴림" charset="-127"/>
              </a:rPr>
              <a:t>혹은 </a:t>
            </a:r>
            <a:r>
              <a:rPr lang="en-US" altLang="ko-KR" smtClean="0">
                <a:latin typeface="굴림" charset="-127"/>
                <a:ea typeface="굴림" charset="-127"/>
              </a:rPr>
              <a:t>50S ribosome</a:t>
            </a:r>
            <a:r>
              <a:rPr lang="ko-KR" altLang="en-US" smtClean="0">
                <a:latin typeface="굴림" charset="-127"/>
                <a:ea typeface="굴림" charset="-127"/>
              </a:rPr>
              <a:t>에 결합 </a:t>
            </a:r>
            <a:r>
              <a:rPr lang="en-US" altLang="ko-KR" smtClean="0">
                <a:latin typeface="굴림" charset="-127"/>
                <a:ea typeface="굴림" charset="-127"/>
              </a:rPr>
              <a:t>(</a:t>
            </a:r>
            <a:r>
              <a:rPr lang="ko-KR" altLang="en-US" smtClean="0">
                <a:latin typeface="굴림" charset="-127"/>
                <a:ea typeface="굴림" charset="-127"/>
              </a:rPr>
              <a:t>인체 세포 </a:t>
            </a:r>
            <a:r>
              <a:rPr lang="en-US" altLang="ko-KR" smtClean="0">
                <a:latin typeface="굴림" charset="-127"/>
                <a:ea typeface="굴림" charset="-127"/>
              </a:rPr>
              <a:t>40S &amp; 60S)</a:t>
            </a:r>
          </a:p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Quinolone </a:t>
            </a:r>
            <a:r>
              <a:rPr lang="en-US" altLang="ko-KR" smtClean="0">
                <a:latin typeface="Arial" charset="0"/>
                <a:ea typeface="굴림" charset="-127"/>
              </a:rPr>
              <a:t>–</a:t>
            </a:r>
            <a:r>
              <a:rPr lang="en-US" altLang="ko-KR" smtClean="0">
                <a:latin typeface="굴림" charset="-127"/>
                <a:ea typeface="굴림" charset="-127"/>
              </a:rPr>
              <a:t> DNA gyrase </a:t>
            </a:r>
            <a:r>
              <a:rPr lang="ko-KR" altLang="en-US" smtClean="0">
                <a:latin typeface="굴림" charset="-127"/>
                <a:ea typeface="굴림" charset="-127"/>
              </a:rPr>
              <a:t>억제</a:t>
            </a:r>
          </a:p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Metronidazole </a:t>
            </a:r>
            <a:r>
              <a:rPr lang="en-US" altLang="ko-KR" smtClean="0">
                <a:latin typeface="Arial" charset="0"/>
                <a:ea typeface="굴림" charset="-127"/>
              </a:rPr>
              <a:t>–</a:t>
            </a:r>
            <a:r>
              <a:rPr lang="en-US" altLang="ko-KR" smtClean="0">
                <a:latin typeface="굴림" charset="-127"/>
                <a:ea typeface="굴림" charset="-127"/>
              </a:rPr>
              <a:t> </a:t>
            </a:r>
            <a:r>
              <a:rPr lang="ko-KR" altLang="en-US" smtClean="0">
                <a:latin typeface="굴림" charset="-127"/>
                <a:ea typeface="굴림" charset="-127"/>
              </a:rPr>
              <a:t>생성된 </a:t>
            </a:r>
            <a:r>
              <a:rPr lang="en-US" altLang="ko-KR" smtClean="0">
                <a:latin typeface="굴림" charset="-127"/>
                <a:ea typeface="굴림" charset="-127"/>
              </a:rPr>
              <a:t>free radical</a:t>
            </a:r>
            <a:r>
              <a:rPr lang="ko-KR" altLang="en-US" smtClean="0">
                <a:latin typeface="굴림" charset="-127"/>
                <a:ea typeface="굴림" charset="-127"/>
              </a:rPr>
              <a:t>이 </a:t>
            </a:r>
            <a:r>
              <a:rPr lang="en-US" altLang="ko-KR" smtClean="0">
                <a:latin typeface="굴림" charset="-127"/>
                <a:ea typeface="굴림" charset="-127"/>
              </a:rPr>
              <a:t>DNA </a:t>
            </a:r>
            <a:r>
              <a:rPr lang="ko-KR" altLang="en-US" smtClean="0">
                <a:latin typeface="굴림" charset="-127"/>
                <a:ea typeface="굴림" charset="-127"/>
              </a:rPr>
              <a:t>손상</a:t>
            </a:r>
          </a:p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Ripampicin </a:t>
            </a:r>
            <a:r>
              <a:rPr lang="en-US" altLang="ko-KR" smtClean="0">
                <a:latin typeface="Arial" charset="0"/>
                <a:ea typeface="굴림" charset="-127"/>
              </a:rPr>
              <a:t>–</a:t>
            </a:r>
            <a:r>
              <a:rPr lang="en-US" altLang="ko-KR" smtClean="0">
                <a:latin typeface="굴림" charset="-127"/>
                <a:ea typeface="굴림" charset="-127"/>
              </a:rPr>
              <a:t> RNA polymerase</a:t>
            </a:r>
            <a:r>
              <a:rPr lang="ko-KR" altLang="en-US" smtClean="0">
                <a:latin typeface="굴림" charset="-127"/>
                <a:ea typeface="굴림" charset="-127"/>
              </a:rPr>
              <a:t>에 결합 </a:t>
            </a:r>
            <a:r>
              <a:rPr lang="en-US" altLang="ko-KR" smtClean="0">
                <a:latin typeface="굴림" charset="-127"/>
                <a:ea typeface="굴림" charset="-127"/>
              </a:rPr>
              <a:t>(</a:t>
            </a:r>
            <a:r>
              <a:rPr lang="ko-KR" altLang="en-US" smtClean="0">
                <a:latin typeface="굴림" charset="-127"/>
                <a:ea typeface="굴림" charset="-127"/>
              </a:rPr>
              <a:t>인체세포에 있는 효소와는 다르다</a:t>
            </a:r>
            <a:r>
              <a:rPr lang="en-US" altLang="ko-KR" smtClean="0">
                <a:latin typeface="굴림" charset="-127"/>
                <a:ea typeface="굴림" charset="-127"/>
              </a:rPr>
              <a:t>)</a:t>
            </a:r>
          </a:p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Sulfa </a:t>
            </a:r>
            <a:r>
              <a:rPr lang="en-US" altLang="ko-KR" smtClean="0">
                <a:latin typeface="Arial" charset="0"/>
                <a:ea typeface="굴림" charset="-127"/>
              </a:rPr>
              <a:t>–</a:t>
            </a:r>
            <a:r>
              <a:rPr lang="en-US" altLang="ko-KR" smtClean="0">
                <a:latin typeface="굴림" charset="-127"/>
                <a:ea typeface="굴림" charset="-127"/>
              </a:rPr>
              <a:t> DNA </a:t>
            </a:r>
            <a:r>
              <a:rPr lang="ko-KR" altLang="en-US" smtClean="0">
                <a:latin typeface="굴림" charset="-127"/>
                <a:ea typeface="굴림" charset="-127"/>
              </a:rPr>
              <a:t>합성에 필수적인 </a:t>
            </a:r>
            <a:r>
              <a:rPr lang="en-US" altLang="ko-KR" smtClean="0">
                <a:latin typeface="굴림" charset="-127"/>
                <a:ea typeface="굴림" charset="-127"/>
              </a:rPr>
              <a:t>folic acid </a:t>
            </a:r>
            <a:r>
              <a:rPr lang="ko-KR" altLang="en-US" smtClean="0">
                <a:latin typeface="굴림" charset="-127"/>
                <a:ea typeface="굴림" charset="-127"/>
              </a:rPr>
              <a:t>합성 억제 </a:t>
            </a:r>
            <a:r>
              <a:rPr lang="en-US" altLang="ko-KR" smtClean="0">
                <a:latin typeface="굴림" charset="-127"/>
                <a:ea typeface="굴림" charset="-127"/>
              </a:rPr>
              <a:t>(</a:t>
            </a:r>
            <a:r>
              <a:rPr lang="ko-KR" altLang="en-US" smtClean="0">
                <a:latin typeface="굴림" charset="-127"/>
                <a:ea typeface="굴림" charset="-127"/>
              </a:rPr>
              <a:t>사람은 음식에서 섭취</a:t>
            </a:r>
            <a:r>
              <a:rPr lang="en-US" altLang="ko-KR" smtClean="0">
                <a:latin typeface="굴림" charset="-127"/>
                <a:ea typeface="굴림" charset="-127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0AE9B-5CCA-4A4B-A8C0-2A01ABB9B47E}" type="slidenum">
              <a:rPr lang="en-US" altLang="ko-KR">
                <a:ea typeface="굴림" charset="-127"/>
              </a:rPr>
              <a:pPr/>
              <a:t>37</a:t>
            </a:fld>
            <a:endParaRPr lang="en-US" altLang="ko-KR">
              <a:ea typeface="굴림" charset="-127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1940</a:t>
            </a:r>
            <a:r>
              <a:rPr lang="ko-KR" altLang="en-US" smtClean="0">
                <a:latin typeface="굴림" charset="-127"/>
                <a:ea typeface="굴림" charset="-127"/>
              </a:rPr>
              <a:t>년 이후 아직까지도 사용중인 원조 </a:t>
            </a:r>
            <a:r>
              <a:rPr lang="en-US" altLang="ko-KR" smtClean="0">
                <a:latin typeface="굴림" charset="-127"/>
                <a:ea typeface="굴림" charset="-127"/>
              </a:rPr>
              <a:t>penicillin</a:t>
            </a:r>
            <a:r>
              <a:rPr lang="ko-KR" altLang="en-US" smtClean="0">
                <a:latin typeface="굴림" charset="-127"/>
                <a:ea typeface="굴림" charset="-127"/>
              </a:rPr>
              <a:t>은 </a:t>
            </a:r>
            <a:r>
              <a:rPr lang="en-US" altLang="ko-KR" smtClean="0">
                <a:latin typeface="굴림" charset="-127"/>
                <a:ea typeface="굴림" charset="-127"/>
              </a:rPr>
              <a:t>penicillin G </a:t>
            </a:r>
            <a:r>
              <a:rPr lang="ko-KR" altLang="en-US" smtClean="0">
                <a:latin typeface="굴림" charset="-127"/>
                <a:ea typeface="굴림" charset="-127"/>
              </a:rPr>
              <a:t>입니다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ko-KR" altLang="en-US" smtClean="0">
                <a:latin typeface="굴림" charset="-127"/>
                <a:ea typeface="굴림" charset="-127"/>
              </a:rPr>
              <a:t>여기에 화학적인 </a:t>
            </a:r>
            <a:r>
              <a:rPr lang="en-US" altLang="ko-KR" smtClean="0">
                <a:latin typeface="굴림" charset="-127"/>
                <a:ea typeface="굴림" charset="-127"/>
              </a:rPr>
              <a:t>modification</a:t>
            </a:r>
            <a:r>
              <a:rPr lang="ko-KR" altLang="en-US" smtClean="0">
                <a:latin typeface="굴림" charset="-127"/>
                <a:ea typeface="굴림" charset="-127"/>
              </a:rPr>
              <a:t>을 가하여 경구로 흡수가 가능하도록 만든 것이 </a:t>
            </a:r>
            <a:r>
              <a:rPr lang="en-US" altLang="ko-KR" smtClean="0">
                <a:latin typeface="굴림" charset="-127"/>
                <a:ea typeface="굴림" charset="-127"/>
              </a:rPr>
              <a:t>penicillin V</a:t>
            </a:r>
            <a:r>
              <a:rPr lang="ko-KR" altLang="en-US" smtClean="0">
                <a:latin typeface="굴림" charset="-127"/>
                <a:ea typeface="굴림" charset="-127"/>
              </a:rPr>
              <a:t>이지만 현재 국내에서는 판매되고 있지 않습니다</a:t>
            </a:r>
            <a:r>
              <a:rPr lang="en-US" altLang="ko-KR" smtClean="0">
                <a:latin typeface="굴림" charset="-127"/>
                <a:ea typeface="굴림" charset="-127"/>
              </a:rPr>
              <a:t>. Benzathine penicillin G</a:t>
            </a:r>
            <a:r>
              <a:rPr lang="ko-KR" altLang="en-US" smtClean="0">
                <a:latin typeface="굴림" charset="-127"/>
                <a:ea typeface="굴림" charset="-127"/>
              </a:rPr>
              <a:t>는 저장형 염의 형태로 만든 </a:t>
            </a:r>
            <a:r>
              <a:rPr lang="en-US" altLang="ko-KR" smtClean="0">
                <a:latin typeface="굴림" charset="-127"/>
                <a:ea typeface="굴림" charset="-127"/>
              </a:rPr>
              <a:t>penicillin</a:t>
            </a:r>
            <a:r>
              <a:rPr lang="ko-KR" altLang="en-US" smtClean="0">
                <a:latin typeface="굴림" charset="-127"/>
                <a:ea typeface="굴림" charset="-127"/>
              </a:rPr>
              <a:t>으로 근육주사할 경우 </a:t>
            </a:r>
            <a:r>
              <a:rPr lang="en-US" altLang="ko-KR" smtClean="0">
                <a:latin typeface="굴림" charset="-127"/>
                <a:ea typeface="굴림" charset="-127"/>
              </a:rPr>
              <a:t>penicillin</a:t>
            </a:r>
            <a:r>
              <a:rPr lang="ko-KR" altLang="en-US" smtClean="0">
                <a:latin typeface="굴림" charset="-127"/>
                <a:ea typeface="굴림" charset="-127"/>
              </a:rPr>
              <a:t>이 서서히 유리되어 길게는 </a:t>
            </a:r>
            <a:r>
              <a:rPr lang="en-US" altLang="ko-KR" smtClean="0">
                <a:latin typeface="굴림" charset="-127"/>
                <a:ea typeface="굴림" charset="-127"/>
              </a:rPr>
              <a:t>3-4</a:t>
            </a:r>
            <a:r>
              <a:rPr lang="ko-KR" altLang="en-US" smtClean="0">
                <a:latin typeface="굴림" charset="-127"/>
                <a:ea typeface="굴림" charset="-127"/>
              </a:rPr>
              <a:t>주간 낮은 농도로 혈중 농도를 유지합니다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ko-KR" altLang="en-US" smtClean="0">
                <a:latin typeface="굴림" charset="-127"/>
                <a:ea typeface="굴림" charset="-127"/>
              </a:rPr>
              <a:t>매독을 일으키는 </a:t>
            </a:r>
            <a:r>
              <a:rPr lang="en-US" altLang="ko-KR" smtClean="0">
                <a:latin typeface="굴림" charset="-127"/>
                <a:ea typeface="굴림" charset="-127"/>
              </a:rPr>
              <a:t>Treponema pallidum</a:t>
            </a:r>
            <a:r>
              <a:rPr lang="ko-KR" altLang="en-US" smtClean="0">
                <a:latin typeface="굴림" charset="-127"/>
                <a:ea typeface="굴림" charset="-127"/>
              </a:rPr>
              <a:t>의 경우 </a:t>
            </a:r>
            <a:r>
              <a:rPr lang="en-US" altLang="ko-KR" smtClean="0">
                <a:latin typeface="굴림" charset="-127"/>
                <a:ea typeface="굴림" charset="-127"/>
              </a:rPr>
              <a:t>penicillin</a:t>
            </a:r>
            <a:r>
              <a:rPr lang="ko-KR" altLang="en-US" smtClean="0">
                <a:latin typeface="굴림" charset="-127"/>
                <a:ea typeface="굴림" charset="-127"/>
              </a:rPr>
              <a:t>에 대단히 </a:t>
            </a:r>
            <a:r>
              <a:rPr lang="en-US" altLang="ko-KR" smtClean="0">
                <a:latin typeface="굴림" charset="-127"/>
                <a:ea typeface="굴림" charset="-127"/>
              </a:rPr>
              <a:t>sensitive</a:t>
            </a:r>
            <a:r>
              <a:rPr lang="ko-KR" altLang="en-US" smtClean="0">
                <a:latin typeface="굴림" charset="-127"/>
                <a:ea typeface="굴림" charset="-127"/>
              </a:rPr>
              <a:t>하여 아주 낮은 농도에도 듣는데 </a:t>
            </a:r>
            <a:r>
              <a:rPr lang="en-US" altLang="ko-KR" smtClean="0">
                <a:latin typeface="굴림" charset="-127"/>
                <a:ea typeface="굴림" charset="-127"/>
              </a:rPr>
              <a:t>benzathine penicillin G</a:t>
            </a:r>
            <a:r>
              <a:rPr lang="ko-KR" altLang="en-US" smtClean="0">
                <a:latin typeface="굴림" charset="-127"/>
                <a:ea typeface="굴림" charset="-127"/>
              </a:rPr>
              <a:t>를 </a:t>
            </a:r>
            <a:r>
              <a:rPr lang="en-US" altLang="ko-KR" smtClean="0">
                <a:latin typeface="굴림" charset="-127"/>
                <a:ea typeface="굴림" charset="-127"/>
              </a:rPr>
              <a:t>1</a:t>
            </a:r>
            <a:r>
              <a:rPr lang="ko-KR" altLang="en-US" smtClean="0">
                <a:latin typeface="굴림" charset="-127"/>
                <a:ea typeface="굴림" charset="-127"/>
              </a:rPr>
              <a:t>주 간격으로 근육 주사하면 </a:t>
            </a:r>
            <a:r>
              <a:rPr lang="en-US" altLang="ko-KR" smtClean="0">
                <a:latin typeface="굴림" charset="-127"/>
                <a:ea typeface="굴림" charset="-127"/>
              </a:rPr>
              <a:t>1</a:t>
            </a:r>
            <a:r>
              <a:rPr lang="ko-KR" altLang="en-US" smtClean="0">
                <a:latin typeface="굴림" charset="-127"/>
                <a:ea typeface="굴림" charset="-127"/>
              </a:rPr>
              <a:t>주 후에도 여전히 </a:t>
            </a:r>
            <a:r>
              <a:rPr lang="en-US" altLang="ko-KR" smtClean="0">
                <a:latin typeface="굴림" charset="-127"/>
                <a:ea typeface="굴림" charset="-127"/>
              </a:rPr>
              <a:t>MIC </a:t>
            </a:r>
            <a:r>
              <a:rPr lang="ko-KR" altLang="en-US" smtClean="0">
                <a:latin typeface="굴림" charset="-127"/>
                <a:ea typeface="굴림" charset="-127"/>
              </a:rPr>
              <a:t>보다 높은 농도로 </a:t>
            </a:r>
            <a:r>
              <a:rPr lang="en-US" altLang="ko-KR" smtClean="0">
                <a:latin typeface="굴림" charset="-127"/>
                <a:ea typeface="굴림" charset="-127"/>
              </a:rPr>
              <a:t>penicillin</a:t>
            </a:r>
            <a:r>
              <a:rPr lang="ko-KR" altLang="en-US" smtClean="0">
                <a:latin typeface="굴림" charset="-127"/>
                <a:ea typeface="굴림" charset="-127"/>
              </a:rPr>
              <a:t>이 유지됩니다</a:t>
            </a:r>
            <a:r>
              <a:rPr lang="en-US" altLang="ko-KR" smtClean="0">
                <a:latin typeface="굴림" charset="-127"/>
                <a:ea typeface="굴림" charset="-127"/>
              </a:rPr>
              <a:t>. Latent syphilis</a:t>
            </a:r>
            <a:r>
              <a:rPr lang="ko-KR" altLang="en-US" smtClean="0">
                <a:latin typeface="굴림" charset="-127"/>
                <a:ea typeface="굴림" charset="-127"/>
              </a:rPr>
              <a:t>에서 </a:t>
            </a:r>
            <a:r>
              <a:rPr lang="en-US" altLang="ko-KR" smtClean="0">
                <a:latin typeface="굴림" charset="-127"/>
                <a:ea typeface="굴림" charset="-127"/>
              </a:rPr>
              <a:t>benzathine penicillin G</a:t>
            </a:r>
            <a:r>
              <a:rPr lang="ko-KR" altLang="en-US" smtClean="0">
                <a:latin typeface="굴림" charset="-127"/>
                <a:ea typeface="굴림" charset="-127"/>
              </a:rPr>
              <a:t>를 </a:t>
            </a:r>
            <a:r>
              <a:rPr lang="en-US" altLang="ko-KR" smtClean="0">
                <a:latin typeface="굴림" charset="-127"/>
                <a:ea typeface="굴림" charset="-127"/>
              </a:rPr>
              <a:t>1</a:t>
            </a:r>
            <a:r>
              <a:rPr lang="ko-KR" altLang="en-US" smtClean="0">
                <a:latin typeface="굴림" charset="-127"/>
                <a:ea typeface="굴림" charset="-127"/>
              </a:rPr>
              <a:t>주 간격으로 근육 주사하는 이유가 이것입니다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한편 페니실린이 개발되고 얼마되지 않아 세균이 페니실린에 저항을 갖게 되었는데 주된 기전은 페니실린을 분해하는 효소인 </a:t>
            </a:r>
            <a:r>
              <a:rPr lang="en-US" altLang="ko-KR" smtClean="0">
                <a:latin typeface="굴림" charset="-127"/>
                <a:ea typeface="굴림" charset="-127"/>
              </a:rPr>
              <a:t>penicillinase</a:t>
            </a:r>
            <a:r>
              <a:rPr lang="ko-KR" altLang="en-US" smtClean="0">
                <a:latin typeface="굴림" charset="-127"/>
                <a:ea typeface="굴림" charset="-127"/>
              </a:rPr>
              <a:t>를 생성하는 것이었습니다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ko-KR" altLang="en-US" smtClean="0">
                <a:latin typeface="굴림" charset="-127"/>
                <a:ea typeface="굴림" charset="-127"/>
              </a:rPr>
              <a:t>따라서 이 </a:t>
            </a:r>
            <a:r>
              <a:rPr lang="en-US" altLang="ko-KR" smtClean="0">
                <a:latin typeface="굴림" charset="-127"/>
                <a:ea typeface="굴림" charset="-127"/>
              </a:rPr>
              <a:t>penicillinase</a:t>
            </a:r>
            <a:r>
              <a:rPr lang="ko-KR" altLang="en-US" smtClean="0">
                <a:latin typeface="굴림" charset="-127"/>
                <a:ea typeface="굴림" charset="-127"/>
              </a:rPr>
              <a:t>에 분해되지 않는 페니실린이 필요하게 되었는데 이것이 </a:t>
            </a:r>
            <a:r>
              <a:rPr lang="en-US" altLang="ko-KR" smtClean="0">
                <a:latin typeface="굴림" charset="-127"/>
                <a:ea typeface="굴림" charset="-127"/>
              </a:rPr>
              <a:t>methicillin, oxacillin, nafcillin</a:t>
            </a:r>
            <a:r>
              <a:rPr lang="ko-KR" altLang="en-US" smtClean="0">
                <a:latin typeface="굴림" charset="-127"/>
                <a:ea typeface="굴림" charset="-127"/>
              </a:rPr>
              <a:t>입니다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ko-KR" altLang="en-US" smtClean="0">
                <a:latin typeface="굴림" charset="-127"/>
                <a:ea typeface="굴림" charset="-127"/>
              </a:rPr>
              <a:t>물론 세균은 </a:t>
            </a:r>
            <a:r>
              <a:rPr lang="en-US" altLang="ko-KR" smtClean="0">
                <a:latin typeface="굴림" charset="-127"/>
                <a:ea typeface="굴림" charset="-127"/>
              </a:rPr>
              <a:t>methicillin</a:t>
            </a:r>
            <a:r>
              <a:rPr lang="ko-KR" altLang="en-US" smtClean="0">
                <a:latin typeface="굴림" charset="-127"/>
                <a:ea typeface="굴림" charset="-127"/>
              </a:rPr>
              <a:t>에도 내성을 갖게 되었고 대표적인 것이 </a:t>
            </a:r>
            <a:r>
              <a:rPr lang="en-US" altLang="ko-KR" smtClean="0">
                <a:latin typeface="굴림" charset="-127"/>
                <a:ea typeface="굴림" charset="-127"/>
              </a:rPr>
              <a:t>MRSA</a:t>
            </a:r>
            <a:r>
              <a:rPr lang="ko-KR" altLang="en-US" smtClean="0">
                <a:latin typeface="굴림" charset="-127"/>
                <a:ea typeface="굴림" charset="-127"/>
              </a:rPr>
              <a:t>입니다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Ampicillin</a:t>
            </a:r>
            <a:r>
              <a:rPr lang="ko-KR" altLang="en-US" smtClean="0">
                <a:latin typeface="굴림" charset="-127"/>
                <a:ea typeface="굴림" charset="-127"/>
              </a:rPr>
              <a:t>이나 </a:t>
            </a:r>
            <a:r>
              <a:rPr lang="en-US" altLang="ko-KR" smtClean="0">
                <a:latin typeface="굴림" charset="-127"/>
                <a:ea typeface="굴림" charset="-127"/>
              </a:rPr>
              <a:t>amoxicillin</a:t>
            </a:r>
            <a:r>
              <a:rPr lang="ko-KR" altLang="en-US" smtClean="0">
                <a:latin typeface="굴림" charset="-127"/>
                <a:ea typeface="굴림" charset="-127"/>
              </a:rPr>
              <a:t>은 </a:t>
            </a:r>
            <a:r>
              <a:rPr lang="en-US" altLang="ko-KR" smtClean="0">
                <a:latin typeface="굴림" charset="-127"/>
                <a:ea typeface="굴림" charset="-127"/>
              </a:rPr>
              <a:t>G(-) </a:t>
            </a:r>
            <a:r>
              <a:rPr lang="ko-KR" altLang="en-US" smtClean="0">
                <a:latin typeface="굴림" charset="-127"/>
                <a:ea typeface="굴림" charset="-127"/>
              </a:rPr>
              <a:t>세균으로 항균력을 넓힌 </a:t>
            </a:r>
            <a:r>
              <a:rPr lang="en-US" altLang="ko-KR" smtClean="0">
                <a:latin typeface="굴림" charset="-127"/>
                <a:ea typeface="굴림" charset="-127"/>
              </a:rPr>
              <a:t>aminopenicillin </a:t>
            </a:r>
            <a:r>
              <a:rPr lang="ko-KR" altLang="en-US" smtClean="0">
                <a:latin typeface="굴림" charset="-127"/>
                <a:ea typeface="굴림" charset="-127"/>
              </a:rPr>
              <a:t>계열이고 </a:t>
            </a:r>
            <a:r>
              <a:rPr lang="en-US" altLang="ko-KR" smtClean="0">
                <a:latin typeface="굴림" charset="-127"/>
                <a:ea typeface="굴림" charset="-127"/>
              </a:rPr>
              <a:t>G(-)</a:t>
            </a:r>
            <a:r>
              <a:rPr lang="ko-KR" altLang="en-US" smtClean="0">
                <a:latin typeface="굴림" charset="-127"/>
                <a:ea typeface="굴림" charset="-127"/>
              </a:rPr>
              <a:t>에 대한 더 넓은 항균력을 갖고 특히 </a:t>
            </a:r>
            <a:r>
              <a:rPr lang="en-US" altLang="ko-KR" smtClean="0">
                <a:latin typeface="굴림" charset="-127"/>
                <a:ea typeface="굴림" charset="-127"/>
              </a:rPr>
              <a:t>Pseudomonas</a:t>
            </a:r>
            <a:r>
              <a:rPr lang="ko-KR" altLang="en-US" smtClean="0">
                <a:latin typeface="굴림" charset="-127"/>
                <a:ea typeface="굴림" charset="-127"/>
              </a:rPr>
              <a:t>에 듣는 페니실린으로 </a:t>
            </a:r>
            <a:r>
              <a:rPr lang="en-US" altLang="ko-KR" smtClean="0">
                <a:latin typeface="굴림" charset="-127"/>
                <a:ea typeface="굴림" charset="-127"/>
              </a:rPr>
              <a:t>carbenicillin, ticarcillin, piperacillin </a:t>
            </a:r>
            <a:r>
              <a:rPr lang="ko-KR" altLang="en-US" smtClean="0">
                <a:latin typeface="굴림" charset="-127"/>
                <a:ea typeface="굴림" charset="-127"/>
              </a:rPr>
              <a:t>등이 개발되었습니다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D93FF-0BB5-4C20-8160-A97957A41F37}" type="slidenum">
              <a:rPr lang="en-US" altLang="ko-KR" smtClean="0">
                <a:ea typeface="굴림" charset="-127"/>
              </a:rPr>
              <a:pPr/>
              <a:t>38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 smtClean="0">
                <a:latin typeface="굴림" charset="-127"/>
                <a:ea typeface="굴림" charset="-127"/>
              </a:rPr>
              <a:t>다음으로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세팔로스포린을</a:t>
            </a:r>
            <a:r>
              <a:rPr lang="ko-KR" altLang="en-US" dirty="0" smtClean="0">
                <a:latin typeface="굴림" charset="-127"/>
                <a:ea typeface="굴림" charset="-127"/>
              </a:rPr>
              <a:t> 살펴보겠습니다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</a:t>
            </a:r>
          </a:p>
          <a:p>
            <a:pPr eaLnBrk="1" hangingPunct="1"/>
            <a:r>
              <a:rPr lang="ko-KR" altLang="en-US" dirty="0" smtClean="0">
                <a:latin typeface="굴림" charset="-127"/>
                <a:ea typeface="굴림" charset="-127"/>
              </a:rPr>
              <a:t>각 세대별로 항균 범위가 차이가 있는데 대략 보면 </a:t>
            </a:r>
            <a:r>
              <a:rPr lang="en-US" altLang="ko-KR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세대는 주로 </a:t>
            </a:r>
            <a:r>
              <a:rPr lang="en-US" altLang="ko-KR" dirty="0" smtClean="0">
                <a:latin typeface="굴림" charset="-127"/>
                <a:ea typeface="굴림" charset="-127"/>
              </a:rPr>
              <a:t>G(+)</a:t>
            </a:r>
            <a:r>
              <a:rPr lang="ko-KR" altLang="en-US" dirty="0" smtClean="0">
                <a:latin typeface="굴림" charset="-127"/>
                <a:ea typeface="굴림" charset="-127"/>
              </a:rPr>
              <a:t>에 잘 듣고 </a:t>
            </a:r>
            <a:r>
              <a:rPr lang="en-US" altLang="ko-KR" dirty="0" smtClean="0">
                <a:latin typeface="굴림" charset="-127"/>
                <a:ea typeface="굴림" charset="-127"/>
              </a:rPr>
              <a:t>G(-)</a:t>
            </a:r>
            <a:r>
              <a:rPr lang="ko-KR" altLang="en-US" dirty="0" smtClean="0">
                <a:latin typeface="굴림" charset="-127"/>
                <a:ea typeface="굴림" charset="-127"/>
              </a:rPr>
              <a:t>는 약합니다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2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세팔로스포린은</a:t>
            </a:r>
            <a:r>
              <a:rPr lang="ko-KR" altLang="en-US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smtClean="0">
                <a:latin typeface="굴림" charset="-127"/>
                <a:ea typeface="굴림" charset="-127"/>
              </a:rPr>
              <a:t>G(+) </a:t>
            </a:r>
            <a:r>
              <a:rPr lang="ko-KR" altLang="en-US" dirty="0" smtClean="0">
                <a:latin typeface="굴림" charset="-127"/>
                <a:ea typeface="굴림" charset="-127"/>
              </a:rPr>
              <a:t>항균력은 유지하면서 </a:t>
            </a:r>
            <a:r>
              <a:rPr lang="en-US" altLang="ko-KR" dirty="0" smtClean="0">
                <a:latin typeface="굴림" charset="-127"/>
                <a:ea typeface="굴림" charset="-127"/>
              </a:rPr>
              <a:t>G(-)</a:t>
            </a:r>
            <a:r>
              <a:rPr lang="ko-KR" altLang="en-US" dirty="0" smtClean="0">
                <a:latin typeface="굴림" charset="-127"/>
                <a:ea typeface="굴림" charset="-127"/>
              </a:rPr>
              <a:t>까지 항균력을 넓힌 것이고 </a:t>
            </a:r>
            <a:r>
              <a:rPr lang="en-US" altLang="ko-KR" dirty="0" smtClean="0">
                <a:latin typeface="굴림" charset="-127"/>
                <a:ea typeface="굴림" charset="-127"/>
              </a:rPr>
              <a:t>3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세대는 주로 </a:t>
            </a:r>
            <a:r>
              <a:rPr lang="en-US" altLang="ko-KR" dirty="0" smtClean="0">
                <a:latin typeface="굴림" charset="-127"/>
                <a:ea typeface="굴림" charset="-127"/>
              </a:rPr>
              <a:t>G(-)</a:t>
            </a:r>
            <a:r>
              <a:rPr lang="ko-KR" altLang="en-US" dirty="0" smtClean="0">
                <a:latin typeface="굴림" charset="-127"/>
                <a:ea typeface="굴림" charset="-127"/>
              </a:rPr>
              <a:t>를 </a:t>
            </a:r>
            <a:r>
              <a:rPr lang="en-US" altLang="ko-KR" dirty="0" smtClean="0">
                <a:latin typeface="굴림" charset="-127"/>
                <a:ea typeface="굴림" charset="-127"/>
              </a:rPr>
              <a:t>target</a:t>
            </a:r>
            <a:r>
              <a:rPr lang="ko-KR" altLang="en-US" dirty="0" smtClean="0">
                <a:latin typeface="굴림" charset="-127"/>
                <a:ea typeface="굴림" charset="-127"/>
              </a:rPr>
              <a:t>으로 하며 상대적으로 </a:t>
            </a:r>
            <a:r>
              <a:rPr lang="en-US" altLang="ko-KR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세대에 비해 </a:t>
            </a:r>
            <a:r>
              <a:rPr lang="en-US" altLang="ko-KR" dirty="0" smtClean="0">
                <a:latin typeface="굴림" charset="-127"/>
                <a:ea typeface="굴림" charset="-127"/>
              </a:rPr>
              <a:t>G(+) </a:t>
            </a:r>
            <a:r>
              <a:rPr lang="ko-KR" altLang="en-US" dirty="0" smtClean="0">
                <a:latin typeface="굴림" charset="-127"/>
                <a:ea typeface="굴림" charset="-127"/>
              </a:rPr>
              <a:t>항균력이 낮습니다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  <a:r>
              <a:rPr lang="ko-KR" altLang="en-US" dirty="0" smtClean="0">
                <a:latin typeface="굴림" charset="-127"/>
                <a:ea typeface="굴림" charset="-127"/>
              </a:rPr>
              <a:t>이것을 보완하여 </a:t>
            </a:r>
            <a:r>
              <a:rPr lang="en-US" altLang="ko-KR" dirty="0" smtClean="0">
                <a:latin typeface="굴림" charset="-127"/>
                <a:ea typeface="굴림" charset="-127"/>
              </a:rPr>
              <a:t>G(+) </a:t>
            </a:r>
            <a:r>
              <a:rPr lang="ko-KR" altLang="en-US" dirty="0" smtClean="0">
                <a:latin typeface="굴림" charset="-127"/>
                <a:ea typeface="굴림" charset="-127"/>
              </a:rPr>
              <a:t>항균력을 넓힌 것이 최근에 개발된 </a:t>
            </a:r>
            <a:r>
              <a:rPr lang="en-US" altLang="ko-KR" dirty="0" smtClean="0">
                <a:latin typeface="굴림" charset="-127"/>
                <a:ea typeface="굴림" charset="-127"/>
              </a:rPr>
              <a:t>4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cephalosproin</a:t>
            </a:r>
            <a:r>
              <a:rPr lang="ko-KR" altLang="en-US" dirty="0" smtClean="0">
                <a:latin typeface="굴림" charset="-127"/>
                <a:ea typeface="굴림" charset="-127"/>
              </a:rPr>
              <a:t>입니다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</a:t>
            </a:r>
          </a:p>
          <a:p>
            <a:pPr eaLnBrk="1" hangingPunct="1"/>
            <a:r>
              <a:rPr lang="ko-KR" altLang="en-US" dirty="0" smtClean="0">
                <a:latin typeface="굴림" charset="-127"/>
                <a:ea typeface="굴림" charset="-127"/>
              </a:rPr>
              <a:t>임상에서 흔히 사용하는 종류를 열거하면 </a:t>
            </a:r>
            <a:r>
              <a:rPr lang="en-US" altLang="ko-KR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세대는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cephalothin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cefazolin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cephalexin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cephradine</a:t>
            </a:r>
            <a:endParaRPr lang="en-US" altLang="ko-KR" dirty="0" smtClean="0">
              <a:latin typeface="굴림" charset="-127"/>
              <a:ea typeface="굴림" charset="-127"/>
            </a:endParaRP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2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세대는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cefuroxime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cefaclor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cefotiam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ceftezole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cefoxitin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cefotetan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cefmetazole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cefbuperazone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dirty="0" smtClean="0">
                <a:latin typeface="굴림" charset="-127"/>
                <a:ea typeface="굴림" charset="-127"/>
              </a:rPr>
              <a:t>등이 있고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3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세대는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cefotaxime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ceftriaxone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cefixime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flomoxef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ceftazidime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cefoperazone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cefpiramide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dirty="0" smtClean="0">
                <a:latin typeface="굴림" charset="-127"/>
                <a:ea typeface="굴림" charset="-127"/>
              </a:rPr>
              <a:t>등이 있습니다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</a:t>
            </a:r>
          </a:p>
          <a:p>
            <a:pPr eaLnBrk="1" hangingPunct="1"/>
            <a:r>
              <a:rPr lang="en-US" altLang="ko-KR" dirty="0" err="1" smtClean="0">
                <a:latin typeface="굴림" charset="-127"/>
                <a:ea typeface="굴림" charset="-127"/>
              </a:rPr>
              <a:t>Flomoxef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dirty="0" smtClean="0">
                <a:latin typeface="굴림" charset="-127"/>
                <a:ea typeface="굴림" charset="-127"/>
              </a:rPr>
              <a:t>는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Flumarin</a:t>
            </a:r>
            <a:r>
              <a:rPr lang="ko-KR" altLang="en-US" dirty="0" smtClean="0">
                <a:latin typeface="굴림" charset="-127"/>
                <a:ea typeface="굴림" charset="-127"/>
              </a:rPr>
              <a:t>이라는 상품명으로 나와 있는데 엄밀히 말하면 </a:t>
            </a:r>
            <a:r>
              <a:rPr lang="en-US" altLang="ko-KR" dirty="0" smtClean="0">
                <a:latin typeface="굴림" charset="-127"/>
                <a:ea typeface="굴림" charset="-127"/>
              </a:rPr>
              <a:t>cephalosporin</a:t>
            </a:r>
            <a:r>
              <a:rPr lang="ko-KR" altLang="en-US" dirty="0" smtClean="0">
                <a:latin typeface="굴림" charset="-127"/>
                <a:ea typeface="굴림" charset="-127"/>
              </a:rPr>
              <a:t>은 아니지만 항균력과 부작용에서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cefotaxime</a:t>
            </a:r>
            <a:r>
              <a:rPr lang="ko-KR" altLang="en-US" dirty="0" smtClean="0">
                <a:latin typeface="굴림" charset="-127"/>
                <a:ea typeface="굴림" charset="-127"/>
              </a:rPr>
              <a:t>과 동일하게 생각하시면 되겠습니다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en-US" altLang="ko-KR" dirty="0" smtClean="0">
                <a:latin typeface="굴림" charset="-127"/>
                <a:ea typeface="굴림" charset="-127"/>
              </a:rPr>
              <a:t>4</a:t>
            </a:r>
            <a:r>
              <a:rPr lang="ko-KR" altLang="en-US" dirty="0" smtClean="0">
                <a:latin typeface="굴림" charset="-127"/>
                <a:ea typeface="굴림" charset="-127"/>
              </a:rPr>
              <a:t>세대는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cefepime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cefpirome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dirty="0" smtClean="0">
                <a:latin typeface="굴림" charset="-127"/>
                <a:ea typeface="굴림" charset="-127"/>
              </a:rPr>
              <a:t>등이 있고 항균력에 있어서는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ceftazidime</a:t>
            </a:r>
            <a:r>
              <a:rPr lang="ko-KR" altLang="en-US" dirty="0" smtClean="0">
                <a:latin typeface="굴림" charset="-127"/>
                <a:ea typeface="굴림" charset="-127"/>
              </a:rPr>
              <a:t>과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cefazolin</a:t>
            </a:r>
            <a:r>
              <a:rPr lang="ko-KR" altLang="en-US" dirty="0" smtClean="0">
                <a:latin typeface="굴림" charset="-127"/>
                <a:ea typeface="굴림" charset="-127"/>
              </a:rPr>
              <a:t>을 합친 것과 비슷한 광범위 항균제입니다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0FCEC-599F-42B2-8FB1-6AA0CA4F0CDF}" type="slidenum">
              <a:rPr lang="en-US" altLang="ko-KR">
                <a:ea typeface="굴림" charset="-127"/>
              </a:rPr>
              <a:pPr/>
              <a:t>39</a:t>
            </a:fld>
            <a:endParaRPr lang="en-US" altLang="ko-KR">
              <a:ea typeface="굴림" charset="-127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 smtClean="0">
                <a:latin typeface="굴림" charset="-127"/>
                <a:ea typeface="굴림" charset="-127"/>
              </a:rPr>
              <a:t>세균이 만들어내는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베타락타메이즈를</a:t>
            </a:r>
            <a:r>
              <a:rPr lang="ko-KR" altLang="en-US" dirty="0" smtClean="0">
                <a:latin typeface="굴림" charset="-127"/>
                <a:ea typeface="굴림" charset="-127"/>
              </a:rPr>
              <a:t> 억제하는 항균제로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clavulanic</a:t>
            </a:r>
            <a:r>
              <a:rPr lang="en-US" altLang="ko-KR" dirty="0" smtClean="0">
                <a:latin typeface="굴림" charset="-127"/>
                <a:ea typeface="굴림" charset="-127"/>
              </a:rPr>
              <a:t> acid,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sulbactam</a:t>
            </a:r>
            <a:r>
              <a:rPr lang="en-US" altLang="ko-KR" dirty="0" smtClean="0"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tazobactam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dirty="0" smtClean="0">
                <a:latin typeface="굴림" charset="-127"/>
                <a:ea typeface="굴림" charset="-127"/>
              </a:rPr>
              <a:t>등이 있습니다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  <a:r>
              <a:rPr lang="ko-KR" altLang="en-US" dirty="0" smtClean="0">
                <a:latin typeface="굴림" charset="-127"/>
                <a:ea typeface="굴림" charset="-127"/>
              </a:rPr>
              <a:t>임상에서 사용하는 것은 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amoxicillin/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clavulanic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 acid (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Augmentin</a:t>
            </a:r>
            <a:r>
              <a:rPr lang="en-US" altLang="ko-KR" baseline="30000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R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),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ampicillin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/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sulbactam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 (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Unasyn</a:t>
            </a:r>
            <a:r>
              <a:rPr lang="en-US" altLang="ko-KR" baseline="30000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R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),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piperacillin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/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tazobactam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 (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Tazosin</a:t>
            </a:r>
            <a:r>
              <a:rPr lang="en-US" altLang="ko-KR" baseline="30000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R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),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cefoperazone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/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sulbactam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 (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Sulperazone</a:t>
            </a:r>
            <a:r>
              <a:rPr lang="en-US" altLang="ko-KR" baseline="30000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R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) 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등이 있으며 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S.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aureus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, 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G(-), 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혐기성 세균의 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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-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lactamase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를 억제하여 항균력을 넓혔습니다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. </a:t>
            </a:r>
            <a:r>
              <a:rPr lang="ko-KR" altLang="en-US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적응증으로는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 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MSSA </a:t>
            </a:r>
            <a:r>
              <a:rPr lang="ko-KR" altLang="en-US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감염증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, G(-) </a:t>
            </a:r>
            <a:r>
              <a:rPr lang="ko-KR" altLang="en-US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감염증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, 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혐기성 세균 </a:t>
            </a:r>
            <a:r>
              <a:rPr lang="ko-KR" altLang="en-US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감염증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 등이 있습니다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. Extended spectrum -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lactamase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를 생성하는 세균 감염에도 사용해 볼 수는 있으나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imipenem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만큼 효과를 기대하기는 어렵습니다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  <a:sym typeface="Symbol" pitchFamily="18" charset="2"/>
              </a:rPr>
              <a:t>.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D46FD-5148-4305-B905-6DCD73C7DADF}" type="slidenum">
              <a:rPr lang="en-US" altLang="ko-KR" smtClean="0">
                <a:ea typeface="굴림" charset="-127"/>
              </a:rPr>
              <a:pPr/>
              <a:t>40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 err="1" smtClean="0">
                <a:latin typeface="굴림" charset="-127"/>
                <a:ea typeface="굴림" charset="-127"/>
              </a:rPr>
              <a:t>글라이코펩타이드제제로는</a:t>
            </a:r>
            <a:r>
              <a:rPr lang="ko-KR" altLang="en-US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반코마이신과</a:t>
            </a:r>
            <a:r>
              <a:rPr lang="ko-KR" altLang="en-US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테이코플라닌이</a:t>
            </a:r>
            <a:r>
              <a:rPr lang="ko-KR" altLang="en-US" dirty="0" smtClean="0">
                <a:latin typeface="굴림" charset="-127"/>
                <a:ea typeface="굴림" charset="-127"/>
              </a:rPr>
              <a:t> 있습니다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  <a:r>
              <a:rPr lang="ko-KR" altLang="en-US" dirty="0" smtClean="0">
                <a:latin typeface="굴림" charset="-127"/>
                <a:ea typeface="굴림" charset="-127"/>
              </a:rPr>
              <a:t>그 차이점을 보면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테이코플라닌은</a:t>
            </a:r>
            <a:r>
              <a:rPr lang="ko-KR" altLang="en-US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smtClean="0">
                <a:latin typeface="굴림" charset="-127"/>
                <a:ea typeface="굴림" charset="-127"/>
              </a:rPr>
              <a:t>IM </a:t>
            </a:r>
            <a:r>
              <a:rPr lang="ko-KR" altLang="en-US" dirty="0" smtClean="0">
                <a:latin typeface="굴림" charset="-127"/>
                <a:ea typeface="굴림" charset="-127"/>
              </a:rPr>
              <a:t>투여가 가능하고 단백결합률이 </a:t>
            </a:r>
            <a:r>
              <a:rPr lang="en-US" altLang="ko-KR" dirty="0" smtClean="0">
                <a:latin typeface="굴림" charset="-127"/>
                <a:ea typeface="굴림" charset="-127"/>
              </a:rPr>
              <a:t>90%</a:t>
            </a:r>
            <a:r>
              <a:rPr lang="ko-KR" altLang="en-US" dirty="0" smtClean="0">
                <a:latin typeface="굴림" charset="-127"/>
                <a:ea typeface="굴림" charset="-127"/>
              </a:rPr>
              <a:t>로 매우 높아서 초기 투여 시에 </a:t>
            </a:r>
            <a:r>
              <a:rPr lang="en-US" altLang="ko-KR" dirty="0" smtClean="0">
                <a:latin typeface="굴림" charset="-127"/>
                <a:ea typeface="굴림" charset="-127"/>
              </a:rPr>
              <a:t>loading</a:t>
            </a:r>
            <a:r>
              <a:rPr lang="ko-KR" altLang="en-US" dirty="0" smtClean="0">
                <a:latin typeface="굴림" charset="-127"/>
                <a:ea typeface="굴림" charset="-127"/>
              </a:rPr>
              <a:t>이 필요한 점입니다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  <a:r>
              <a:rPr lang="ko-KR" altLang="en-US" dirty="0" smtClean="0">
                <a:latin typeface="굴림" charset="-127"/>
                <a:ea typeface="굴림" charset="-127"/>
              </a:rPr>
              <a:t>또한 반감기가 길어서 하루 </a:t>
            </a:r>
            <a:r>
              <a:rPr lang="en-US" altLang="ko-KR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dirty="0" smtClean="0">
                <a:latin typeface="굴림" charset="-127"/>
                <a:ea typeface="굴림" charset="-127"/>
              </a:rPr>
              <a:t>번 투여가 가능하여 외래 치료가 가능하며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반코마이신에서</a:t>
            </a:r>
            <a:r>
              <a:rPr lang="ko-KR" altLang="en-US" dirty="0" smtClean="0">
                <a:latin typeface="굴림" charset="-127"/>
                <a:ea typeface="굴림" charset="-127"/>
              </a:rPr>
              <a:t> 생기는 </a:t>
            </a:r>
            <a:r>
              <a:rPr lang="en-US" altLang="ko-KR" dirty="0" smtClean="0">
                <a:latin typeface="굴림" charset="-127"/>
                <a:ea typeface="굴림" charset="-127"/>
              </a:rPr>
              <a:t>red man syndrome </a:t>
            </a:r>
            <a:r>
              <a:rPr lang="ko-KR" altLang="en-US" dirty="0" smtClean="0">
                <a:latin typeface="굴림" charset="-127"/>
                <a:ea typeface="굴림" charset="-127"/>
              </a:rPr>
              <a:t>등의 부작용이 없고 </a:t>
            </a:r>
            <a:r>
              <a:rPr lang="en-US" altLang="ko-KR" dirty="0" smtClean="0">
                <a:latin typeface="굴림" charset="-127"/>
                <a:ea typeface="굴림" charset="-127"/>
              </a:rPr>
              <a:t>Van B type</a:t>
            </a:r>
            <a:r>
              <a:rPr lang="ko-KR" altLang="en-US" dirty="0" smtClean="0">
                <a:latin typeface="굴림" charset="-127"/>
                <a:ea typeface="굴림" charset="-127"/>
              </a:rPr>
              <a:t>의 </a:t>
            </a:r>
            <a:r>
              <a:rPr lang="en-US" altLang="ko-KR" dirty="0" smtClean="0">
                <a:latin typeface="굴림" charset="-127"/>
                <a:ea typeface="굴림" charset="-127"/>
              </a:rPr>
              <a:t>VRE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감염증에서</a:t>
            </a:r>
            <a:r>
              <a:rPr lang="ko-KR" altLang="en-US" dirty="0" smtClean="0">
                <a:latin typeface="굴림" charset="-127"/>
                <a:ea typeface="굴림" charset="-127"/>
              </a:rPr>
              <a:t> 사용할 수 있는 장점이 있습니다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  <a:r>
              <a:rPr lang="ko-KR" altLang="en-US" dirty="0" smtClean="0">
                <a:latin typeface="굴림" charset="-127"/>
                <a:ea typeface="굴림" charset="-127"/>
              </a:rPr>
              <a:t>그러나 </a:t>
            </a:r>
            <a:r>
              <a:rPr lang="en-US" altLang="ko-KR" dirty="0" smtClean="0">
                <a:latin typeface="굴림" charset="-127"/>
                <a:ea typeface="굴림" charset="-127"/>
              </a:rPr>
              <a:t>BBB</a:t>
            </a:r>
            <a:r>
              <a:rPr lang="ko-KR" altLang="en-US" dirty="0" smtClean="0">
                <a:latin typeface="굴림" charset="-127"/>
                <a:ea typeface="굴림" charset="-127"/>
              </a:rPr>
              <a:t>를 통과할 수 없어서 중추신경계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감염증에</a:t>
            </a:r>
            <a:r>
              <a:rPr lang="ko-KR" altLang="en-US" dirty="0" smtClean="0">
                <a:latin typeface="굴림" charset="-127"/>
                <a:ea typeface="굴림" charset="-127"/>
              </a:rPr>
              <a:t> 사용하여서는 안되고 높은 단백 결합률로 인해 초기의 효과적인 치료가 </a:t>
            </a:r>
            <a:r>
              <a:rPr lang="en-US" altLang="ko-KR" dirty="0" smtClean="0">
                <a:latin typeface="굴림" charset="-127"/>
                <a:ea typeface="굴림" charset="-127"/>
              </a:rPr>
              <a:t>reliable</a:t>
            </a:r>
            <a:r>
              <a:rPr lang="ko-KR" altLang="en-US" dirty="0" smtClean="0">
                <a:latin typeface="굴림" charset="-127"/>
                <a:ea typeface="굴림" charset="-127"/>
              </a:rPr>
              <a:t>하지 못해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endocarditis</a:t>
            </a:r>
            <a:r>
              <a:rPr lang="en-US" altLang="ko-KR" dirty="0" smtClean="0">
                <a:latin typeface="굴림" charset="-127"/>
                <a:ea typeface="굴림" charset="-127"/>
              </a:rPr>
              <a:t>, prosthesis related infection,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neutropenia</a:t>
            </a:r>
            <a:r>
              <a:rPr lang="ko-KR" altLang="en-US" dirty="0" smtClean="0">
                <a:latin typeface="굴림" charset="-127"/>
                <a:ea typeface="굴림" charset="-127"/>
              </a:rPr>
              <a:t>에는 가능하면 일차적으로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vancomycin</a:t>
            </a:r>
            <a:r>
              <a:rPr lang="ko-KR" altLang="en-US" dirty="0" smtClean="0">
                <a:latin typeface="굴림" charset="-127"/>
                <a:ea typeface="굴림" charset="-127"/>
              </a:rPr>
              <a:t>을 투여할 것을 권하고 있습니다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73C5B-CED6-43D7-B1F8-EBEE845B6B73}" type="slidenum">
              <a:rPr lang="en-US" altLang="ko-KR" smtClean="0">
                <a:ea typeface="굴림" charset="-127"/>
              </a:rPr>
              <a:pPr/>
              <a:t>41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 err="1" smtClean="0">
                <a:latin typeface="굴림" charset="-127"/>
                <a:ea typeface="굴림" charset="-127"/>
              </a:rPr>
              <a:t>아미노글리코사이드는</a:t>
            </a:r>
            <a:r>
              <a:rPr lang="ko-KR" altLang="en-US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aerobic G(-) rod, </a:t>
            </a:r>
            <a:r>
              <a:rPr lang="en-US" altLang="ko-KR" i="1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S. </a:t>
            </a:r>
            <a:r>
              <a:rPr lang="en-US" altLang="ko-KR" i="1" dirty="0" err="1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aureus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, </a:t>
            </a:r>
            <a:r>
              <a:rPr lang="en-US" altLang="ko-KR" i="1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Mycobacterium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에 항균력이 있습니다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. UTI 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외에는 단독 치료를 하는 경우가 거의 없고 대개 </a:t>
            </a:r>
            <a:r>
              <a:rPr lang="ko-KR" altLang="en-US" dirty="0" err="1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베타락탐과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 함께 투여하여 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synergistic effect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를 기대하게 됩니다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. Pseudomonas </a:t>
            </a:r>
            <a:r>
              <a:rPr lang="ko-KR" altLang="en-US" dirty="0" err="1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감염증에서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tobramycin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amikacin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gentamicin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이 효과가 있으며 결핵에서는 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streptomycin,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kanamycin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, </a:t>
            </a:r>
            <a:r>
              <a:rPr lang="en-US" altLang="ko-KR" dirty="0" err="1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amikacin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등이 효과가 있습니다</a:t>
            </a:r>
            <a:r>
              <a:rPr lang="en-US" altLang="ko-KR" dirty="0" smtClean="0">
                <a:solidFill>
                  <a:srgbClr val="004080"/>
                </a:solidFill>
                <a:latin typeface="굴림" charset="-127"/>
                <a:ea typeface="굴림" charset="-127"/>
              </a:rPr>
              <a:t>.</a:t>
            </a:r>
            <a:endParaRPr lang="en-US" altLang="ko-KR" dirty="0" smtClean="0">
              <a:latin typeface="굴림" charset="-127"/>
              <a:ea typeface="굴림" charset="-127"/>
            </a:endParaRPr>
          </a:p>
          <a:p>
            <a:pPr eaLnBrk="1" hangingPunct="1"/>
            <a:r>
              <a:rPr lang="en-US" altLang="ko-KR" dirty="0" err="1" smtClean="0">
                <a:latin typeface="굴림" charset="-127"/>
                <a:ea typeface="굴림" charset="-127"/>
              </a:rPr>
              <a:t>Netilmicin</a:t>
            </a:r>
            <a:r>
              <a:rPr lang="ko-KR" altLang="en-US" dirty="0" smtClean="0">
                <a:latin typeface="굴림" charset="-127"/>
                <a:ea typeface="굴림" charset="-127"/>
              </a:rPr>
              <a:t>은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Pseudomanas</a:t>
            </a:r>
            <a:r>
              <a:rPr lang="ko-KR" altLang="en-US" dirty="0" smtClean="0">
                <a:latin typeface="굴림" charset="-127"/>
                <a:ea typeface="굴림" charset="-127"/>
              </a:rPr>
              <a:t>에 대한 항균력이 비교적 낮습니다만 다른 장내세균에 대해서는 항균력이 다소 높고 이독성이 비교적 낮다는 보고가 있습니다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en-US" altLang="ko-KR" dirty="0" err="1" smtClean="0">
                <a:latin typeface="굴림" charset="-127"/>
                <a:ea typeface="굴림" charset="-127"/>
              </a:rPr>
              <a:t>Isepamicin</a:t>
            </a:r>
            <a:r>
              <a:rPr lang="ko-KR" altLang="en-US" dirty="0" smtClean="0">
                <a:latin typeface="굴림" charset="-127"/>
                <a:ea typeface="굴림" charset="-127"/>
              </a:rPr>
              <a:t>은 내성균주가 내는 불활성화 효소에 더 안정적이고 독성은 비슷한 정도입니다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</a:t>
            </a:r>
          </a:p>
          <a:p>
            <a:pPr eaLnBrk="1" hangingPunct="1"/>
            <a:r>
              <a:rPr lang="en-US" altLang="ko-KR" dirty="0" err="1" smtClean="0">
                <a:latin typeface="굴림" charset="-127"/>
                <a:ea typeface="굴림" charset="-127"/>
              </a:rPr>
              <a:t>Arbekacin</a:t>
            </a:r>
            <a:r>
              <a:rPr lang="ko-KR" altLang="en-US" dirty="0" smtClean="0">
                <a:latin typeface="굴림" charset="-127"/>
                <a:ea typeface="굴림" charset="-127"/>
              </a:rPr>
              <a:t>은 </a:t>
            </a:r>
            <a:r>
              <a:rPr lang="en-US" altLang="ko-KR" dirty="0" smtClean="0">
                <a:latin typeface="굴림" charset="-127"/>
                <a:ea typeface="굴림" charset="-127"/>
              </a:rPr>
              <a:t>MRSA</a:t>
            </a:r>
            <a:r>
              <a:rPr lang="ko-KR" altLang="en-US" dirty="0" smtClean="0">
                <a:latin typeface="굴림" charset="-127"/>
                <a:ea typeface="굴림" charset="-127"/>
              </a:rPr>
              <a:t>에 대한 항균력이 비교적 좋아서 </a:t>
            </a:r>
            <a:r>
              <a:rPr lang="en-US" altLang="ko-KR" dirty="0" smtClean="0">
                <a:latin typeface="굴림" charset="-127"/>
                <a:ea typeface="굴림" charset="-127"/>
              </a:rPr>
              <a:t>MRSA </a:t>
            </a:r>
            <a:r>
              <a:rPr lang="ko-KR" altLang="en-US" dirty="0" err="1" smtClean="0">
                <a:latin typeface="굴림" charset="-127"/>
                <a:ea typeface="굴림" charset="-127"/>
              </a:rPr>
              <a:t>감염증에서</a:t>
            </a:r>
            <a:r>
              <a:rPr lang="ko-KR" altLang="en-US" dirty="0" smtClean="0">
                <a:latin typeface="굴림" charset="-127"/>
                <a:ea typeface="굴림" charset="-127"/>
              </a:rPr>
              <a:t> 고려해 볼 수 있는 약제입니다</a:t>
            </a:r>
            <a:r>
              <a:rPr lang="en-US" altLang="ko-KR" dirty="0" smtClean="0">
                <a:latin typeface="굴림" charset="-127"/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2CF1C-F763-4EF4-8106-13A5EFA4B582}" type="slidenum">
              <a:rPr lang="en-US" altLang="ko-KR">
                <a:latin typeface="굴림" charset="-127"/>
                <a:ea typeface="굴림" charset="-127"/>
              </a:rPr>
              <a:pPr/>
              <a:t>43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DF11E-44B1-4F54-96DB-E63A2D48A710}" type="datetimeFigureOut">
              <a:rPr lang="ko-KR" altLang="en-US" smtClean="0"/>
              <a:pPr/>
              <a:t>2011-07-29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3697-8D05-4F88-96D2-83D231EA33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항생제 투여의 원칙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2011.07.29</a:t>
            </a:r>
          </a:p>
          <a:p>
            <a:r>
              <a:rPr lang="ko-KR" altLang="en-US" dirty="0" smtClean="0"/>
              <a:t>감염내과 </a:t>
            </a:r>
            <a:r>
              <a:rPr lang="ko-KR" altLang="en-US" dirty="0" err="1" smtClean="0"/>
              <a:t>윤나라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ransition advTm="740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0070C0"/>
                </a:solidFill>
              </a:rPr>
              <a:t>항생제를 </a:t>
            </a:r>
            <a:r>
              <a:rPr lang="ko-KR" altLang="en-US" dirty="0" smtClean="0">
                <a:solidFill>
                  <a:srgbClr val="0070C0"/>
                </a:solidFill>
              </a:rPr>
              <a:t>지금 투여할 것인가</a:t>
            </a:r>
            <a:r>
              <a:rPr lang="en-US" altLang="ko-KR" dirty="0" smtClean="0">
                <a:solidFill>
                  <a:srgbClr val="0070C0"/>
                </a:solidFill>
              </a:rPr>
              <a:t>?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22</a:t>
            </a:r>
            <a:r>
              <a:rPr lang="ko-KR" altLang="en-US" sz="2800" dirty="0" smtClean="0"/>
              <a:t>세 여자</a:t>
            </a:r>
            <a:endParaRPr lang="en-US" altLang="ko-KR" sz="2800" dirty="0" smtClean="0"/>
          </a:p>
          <a:p>
            <a:r>
              <a:rPr lang="en-US" altLang="ko-KR" sz="2800" dirty="0" smtClean="0"/>
              <a:t>AML </a:t>
            </a:r>
            <a:r>
              <a:rPr lang="ko-KR" altLang="en-US" sz="2800" dirty="0" smtClean="0"/>
              <a:t>로 </a:t>
            </a:r>
            <a:r>
              <a:rPr lang="en-US" altLang="ko-KR" sz="2800" dirty="0" smtClean="0"/>
              <a:t>induction </a:t>
            </a:r>
            <a:r>
              <a:rPr lang="en-US" altLang="ko-KR" sz="2800" dirty="0" err="1" smtClean="0"/>
              <a:t>chemoTx</a:t>
            </a:r>
            <a:r>
              <a:rPr lang="en-US" altLang="ko-KR" sz="2800" dirty="0" smtClean="0"/>
              <a:t>.</a:t>
            </a:r>
          </a:p>
          <a:p>
            <a:r>
              <a:rPr lang="ko-KR" altLang="en-US" sz="2800" dirty="0" err="1" smtClean="0"/>
              <a:t>하루전부터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39</a:t>
            </a:r>
            <a:r>
              <a:rPr lang="ko-KR" altLang="en-US" sz="2800" dirty="0" smtClean="0"/>
              <a:t>도의 발열</a:t>
            </a:r>
            <a:endParaRPr lang="en-US" altLang="ko-KR" sz="2800" dirty="0" smtClean="0"/>
          </a:p>
          <a:p>
            <a:r>
              <a:rPr lang="en-US" altLang="ko-KR" sz="2800" dirty="0" smtClean="0"/>
              <a:t>WBC 500, ANC 60 </a:t>
            </a:r>
            <a:endParaRPr lang="en-US" altLang="ko-KR" sz="2800" dirty="0" smtClean="0"/>
          </a:p>
          <a:p>
            <a:r>
              <a:rPr lang="ko-KR" altLang="en-US" sz="2800" dirty="0" smtClean="0"/>
              <a:t>신체검진에서 특별한 </a:t>
            </a:r>
            <a:r>
              <a:rPr lang="ko-KR" altLang="en-US" sz="2800" dirty="0" err="1" smtClean="0"/>
              <a:t>감염병소는</a:t>
            </a:r>
            <a:r>
              <a:rPr lang="ko-KR" altLang="en-US" sz="2800" dirty="0" smtClean="0"/>
              <a:t> 관찰되지 않음 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4400" dirty="0" smtClean="0">
                <a:solidFill>
                  <a:srgbClr val="0070C0"/>
                </a:solidFill>
              </a:rPr>
              <a:t>항생제를 지금 투여할 것인가</a:t>
            </a:r>
            <a:r>
              <a:rPr lang="en-US" altLang="ko-KR" sz="4400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250825" y="1844675"/>
            <a:ext cx="52562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 dirty="0"/>
              <a:t>42</a:t>
            </a:r>
            <a:r>
              <a:rPr lang="ko-KR" altLang="en-US" sz="2400" dirty="0"/>
              <a:t>세 남자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 dirty="0"/>
              <a:t>Mitral Regurgitation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 dirty="0"/>
              <a:t>외래경과 관찰 중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 dirty="0"/>
              <a:t>6</a:t>
            </a:r>
            <a:r>
              <a:rPr lang="ko-KR" altLang="en-US" sz="2400" dirty="0"/>
              <a:t>주전부터 발열</a:t>
            </a:r>
            <a:r>
              <a:rPr lang="en-US" altLang="ko-KR" sz="2400" dirty="0"/>
              <a:t>, </a:t>
            </a:r>
            <a:r>
              <a:rPr lang="ko-KR" altLang="en-US" sz="2400" dirty="0"/>
              <a:t>오한</a:t>
            </a:r>
            <a:r>
              <a:rPr lang="en-US" altLang="ko-KR" sz="2400" dirty="0"/>
              <a:t>, </a:t>
            </a:r>
            <a:r>
              <a:rPr lang="ko-KR" altLang="en-US" sz="2400" dirty="0"/>
              <a:t>피로감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 dirty="0"/>
              <a:t>3</a:t>
            </a:r>
            <a:r>
              <a:rPr lang="ko-KR" altLang="en-US" sz="2400" dirty="0"/>
              <a:t>일전 일차병원 방문</a:t>
            </a:r>
            <a:r>
              <a:rPr lang="en-US" altLang="ko-KR" sz="2400" dirty="0"/>
              <a:t>, </a:t>
            </a:r>
            <a:r>
              <a:rPr lang="ko-KR" altLang="en-US" sz="2400" dirty="0"/>
              <a:t>항생제 투여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 dirty="0"/>
              <a:t>증상 호전 없어 응급실 방문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None/>
            </a:pPr>
            <a:endParaRPr lang="en-US" altLang="ko-KR" sz="24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endParaRPr lang="ko-KR" altLang="en-US" sz="24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endParaRPr lang="ko-KR" altLang="en-US" sz="24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 dirty="0"/>
          </a:p>
        </p:txBody>
      </p:sp>
      <p:pic>
        <p:nvPicPr>
          <p:cNvPr id="230405" name="Picture 5" descr="DSC00184"/>
          <p:cNvPicPr>
            <a:picLocks noChangeAspect="1" noChangeArrowheads="1"/>
          </p:cNvPicPr>
          <p:nvPr/>
        </p:nvPicPr>
        <p:blipFill>
          <a:blip r:embed="rId2" cstate="print"/>
          <a:srcRect l="29196" t="12297" b="11844"/>
          <a:stretch>
            <a:fillRect/>
          </a:stretch>
        </p:blipFill>
        <p:spPr bwMode="auto">
          <a:xfrm>
            <a:off x="5508625" y="3644900"/>
            <a:ext cx="3314700" cy="2663825"/>
          </a:xfrm>
          <a:prstGeom prst="rect">
            <a:avLst/>
          </a:prstGeom>
          <a:noFill/>
        </p:spPr>
      </p:pic>
      <p:pic>
        <p:nvPicPr>
          <p:cNvPr id="230406" name="Picture 6" descr="DSC00190"/>
          <p:cNvPicPr>
            <a:picLocks noChangeAspect="1" noChangeArrowheads="1"/>
          </p:cNvPicPr>
          <p:nvPr/>
        </p:nvPicPr>
        <p:blipFill>
          <a:blip r:embed="rId3" cstate="print"/>
          <a:srcRect l="24216" t="52866" r="15164"/>
          <a:stretch>
            <a:fillRect/>
          </a:stretch>
        </p:blipFill>
        <p:spPr bwMode="auto">
          <a:xfrm>
            <a:off x="5508625" y="1557338"/>
            <a:ext cx="3313113" cy="1931987"/>
          </a:xfrm>
          <a:prstGeom prst="rect">
            <a:avLst/>
          </a:prstGeom>
          <a:noFill/>
        </p:spPr>
      </p:pic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6443663" y="3141663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6372225" y="40767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>
            <a:off x="7885113" y="515778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4400" dirty="0" smtClean="0">
                <a:solidFill>
                  <a:srgbClr val="0070C0"/>
                </a:solidFill>
              </a:rPr>
              <a:t>항생제 투여가 급한 경우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611188" y="1773238"/>
            <a:ext cx="76327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 dirty="0" err="1"/>
              <a:t>호중구</a:t>
            </a:r>
            <a:r>
              <a:rPr lang="ko-KR" altLang="en-US" sz="2800" dirty="0"/>
              <a:t> 감소를 동반한 환자에서 발생한 발열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 dirty="0"/>
              <a:t>혈압</a:t>
            </a:r>
            <a:r>
              <a:rPr lang="en-US" altLang="ko-KR" sz="2800" dirty="0"/>
              <a:t>, </a:t>
            </a:r>
            <a:r>
              <a:rPr lang="ko-KR" altLang="en-US" sz="2800" dirty="0"/>
              <a:t>호흡수</a:t>
            </a:r>
            <a:r>
              <a:rPr lang="en-US" altLang="ko-KR" sz="2800" dirty="0"/>
              <a:t>, </a:t>
            </a:r>
            <a:r>
              <a:rPr lang="ko-KR" altLang="en-US" sz="2800" dirty="0"/>
              <a:t>맥박이 불안정한 환자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 dirty="0"/>
              <a:t>의식이 저하된 환자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 dirty="0"/>
              <a:t>소변량이 감소하고 있는 환자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8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8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endParaRPr lang="ko-KR" altLang="en-US" sz="24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endParaRPr lang="ko-KR" altLang="en-US" sz="24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sz="4400" dirty="0" smtClean="0"/>
              <a:t>항생제 투여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844675"/>
            <a:ext cx="9036496" cy="331311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ko-KR" altLang="en-US" sz="2400" dirty="0" smtClean="0">
                <a:solidFill>
                  <a:srgbClr val="0070C0"/>
                </a:solidFill>
              </a:rPr>
              <a:t>특이치료</a:t>
            </a:r>
          </a:p>
          <a:p>
            <a:pPr lvl="1" eaLnBrk="1" hangingPunct="1"/>
            <a:r>
              <a:rPr lang="ko-KR" altLang="en-US" sz="2400" dirty="0" smtClean="0"/>
              <a:t>원인미생물이 밝혀진 상태에서 항생제를 치료목적으로 투여</a:t>
            </a:r>
          </a:p>
          <a:p>
            <a:pPr eaLnBrk="1" hangingPunct="1"/>
            <a:r>
              <a:rPr lang="ko-KR" altLang="en-US" sz="2400" dirty="0" smtClean="0">
                <a:solidFill>
                  <a:srgbClr val="0070C0"/>
                </a:solidFill>
              </a:rPr>
              <a:t>경험치료</a:t>
            </a:r>
            <a:r>
              <a:rPr lang="en-US" altLang="ko-KR" sz="2400" dirty="0" smtClean="0">
                <a:solidFill>
                  <a:srgbClr val="0070C0"/>
                </a:solidFill>
              </a:rPr>
              <a:t>(empirical treatment, </a:t>
            </a:r>
            <a:r>
              <a:rPr lang="ko-KR" altLang="en-US" sz="2400" dirty="0" smtClean="0">
                <a:solidFill>
                  <a:srgbClr val="0070C0"/>
                </a:solidFill>
              </a:rPr>
              <a:t>예상치료</a:t>
            </a:r>
            <a:r>
              <a:rPr lang="en-US" altLang="ko-KR" sz="2400" dirty="0" smtClean="0">
                <a:solidFill>
                  <a:srgbClr val="0070C0"/>
                </a:solidFill>
              </a:rPr>
              <a:t>)</a:t>
            </a:r>
          </a:p>
          <a:p>
            <a:pPr lvl="1" eaLnBrk="1" hangingPunct="1"/>
            <a:r>
              <a:rPr lang="ko-KR" altLang="en-US" sz="2400" dirty="0" smtClean="0"/>
              <a:t>원인미생물이 밝혀지지 않은 상태에서 항생제를 치료 목적으로 투여</a:t>
            </a:r>
          </a:p>
          <a:p>
            <a:pPr eaLnBrk="1" hangingPunct="1"/>
            <a:r>
              <a:rPr lang="ko-KR" altLang="en-US" sz="2400" dirty="0" smtClean="0">
                <a:solidFill>
                  <a:srgbClr val="0070C0"/>
                </a:solidFill>
              </a:rPr>
              <a:t>예방적 항생제 투여</a:t>
            </a:r>
            <a:endParaRPr lang="en-US" altLang="ko-KR" sz="2400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ko-KR" sz="2400" dirty="0" smtClean="0"/>
          </a:p>
          <a:p>
            <a:pPr eaLnBrk="1" hangingPunct="1"/>
            <a:r>
              <a:rPr lang="ko-KR" altLang="en-US" sz="2400" dirty="0" smtClean="0">
                <a:solidFill>
                  <a:srgbClr val="C00000"/>
                </a:solidFill>
              </a:rPr>
              <a:t>항생제를 투여하는 의사는 반드시 정당한 이유를 설명할 수 </a:t>
            </a:r>
            <a:r>
              <a:rPr lang="ko-KR" altLang="en-US" sz="2400" dirty="0" err="1" smtClean="0">
                <a:solidFill>
                  <a:srgbClr val="C00000"/>
                </a:solidFill>
              </a:rPr>
              <a:t>있어야한다</a:t>
            </a:r>
            <a:r>
              <a:rPr lang="en-US" altLang="ko-KR" sz="2400" dirty="0" smtClean="0">
                <a:solidFill>
                  <a:srgbClr val="C00000"/>
                </a:solidFill>
              </a:rPr>
              <a:t>!! </a:t>
            </a:r>
          </a:p>
          <a:p>
            <a:pPr eaLnBrk="1" hangingPunct="1"/>
            <a:endParaRPr lang="en-US" altLang="ko-KR" dirty="0" smtClean="0"/>
          </a:p>
          <a:p>
            <a:pPr eaLnBrk="1" hangingPunct="1">
              <a:buNone/>
            </a:pPr>
            <a:endParaRPr lang="ko-KR" altLang="en-US" dirty="0" smtClean="0"/>
          </a:p>
          <a:p>
            <a:pPr lvl="1" eaLnBrk="1" hangingPunct="1"/>
            <a:endParaRPr lang="ko-KR" altLang="en-US" dirty="0" smtClean="0"/>
          </a:p>
          <a:p>
            <a:pPr eaLnBrk="1" hangingPunct="1"/>
            <a:endParaRPr lang="ko-KR" altLang="en-US" sz="2400" dirty="0" smtClean="0"/>
          </a:p>
        </p:txBody>
      </p:sp>
    </p:spTree>
  </p:cSld>
  <p:clrMapOvr>
    <a:masterClrMapping/>
  </p:clrMapOvr>
  <p:transition advTm="1560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788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4000" dirty="0" smtClean="0"/>
              <a:t>항생제를 선택할 때 고려할 점은</a:t>
            </a:r>
            <a:r>
              <a:rPr lang="en-US" altLang="ko-KR" sz="4000" dirty="0" smtClean="0"/>
              <a:t>?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611188" y="24209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ko-KR" altLang="en-US" sz="3200" u="sng">
                <a:solidFill>
                  <a:srgbClr val="990033"/>
                </a:solidFill>
              </a:rPr>
              <a:t>감염병 진단의 </a:t>
            </a:r>
            <a:r>
              <a:rPr lang="en-US" altLang="ko-KR" sz="3200" u="sng">
                <a:solidFill>
                  <a:srgbClr val="990033"/>
                </a:solidFill>
              </a:rPr>
              <a:t>3</a:t>
            </a:r>
            <a:r>
              <a:rPr lang="ko-KR" altLang="en-US" sz="3200" u="sng">
                <a:solidFill>
                  <a:srgbClr val="990033"/>
                </a:solidFill>
              </a:rPr>
              <a:t>요소</a:t>
            </a:r>
          </a:p>
        </p:txBody>
      </p:sp>
      <p:sp>
        <p:nvSpPr>
          <p:cNvPr id="197636" name="Rectangle 3"/>
          <p:cNvSpPr>
            <a:spLocks noChangeArrowheads="1"/>
          </p:cNvSpPr>
          <p:nvPr/>
        </p:nvSpPr>
        <p:spPr bwMode="auto">
          <a:xfrm>
            <a:off x="611188" y="15573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 dirty="0"/>
              <a:t>항생제를 투여할 것인가</a:t>
            </a:r>
            <a:r>
              <a:rPr lang="en-US" altLang="ko-KR" sz="2400" dirty="0"/>
              <a:t>?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755650" y="3502025"/>
            <a:ext cx="3744913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/>
              <a:t>Microbiologic Diagnosis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755650" y="4359275"/>
            <a:ext cx="3744913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/>
              <a:t> Anatomical Diagnosis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755650" y="5151438"/>
            <a:ext cx="3744913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/>
              <a:t>Host Factor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38455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/>
              <a:t>Etiologic diagnosis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ko-KR" altLang="en-US"/>
              <a:t>원인 미생물이 무엇인가</a:t>
            </a:r>
            <a:r>
              <a:rPr lang="en-US" altLang="ko-KR"/>
              <a:t>?</a:t>
            </a:r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4500563" y="37179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5003800" y="4222750"/>
            <a:ext cx="3384550" cy="67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/>
              <a:t>Site of Infection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ko-KR" altLang="en-US"/>
              <a:t>감염부위가 어디어디인가</a:t>
            </a:r>
            <a:r>
              <a:rPr lang="en-US" altLang="ko-KR"/>
              <a:t>?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5003800" y="5056188"/>
            <a:ext cx="338455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ko-KR" altLang="en-US"/>
              <a:t>숙주의 특성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ko-KR" altLang="en-US"/>
              <a:t>왜 이런 감염병이 생겼는가</a:t>
            </a:r>
            <a:r>
              <a:rPr lang="en-US" altLang="ko-KR"/>
              <a:t>?</a:t>
            </a:r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4500563" y="45100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4500563" y="53022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advTm="6564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Microbiologic Diagnosis</a:t>
            </a:r>
            <a:r>
              <a:rPr lang="en-US" altLang="ko-KR" sz="2000" dirty="0" smtClean="0"/>
              <a:t> </a:t>
            </a:r>
          </a:p>
        </p:txBody>
      </p:sp>
      <p:pic>
        <p:nvPicPr>
          <p:cNvPr id="204804" name="Picture 4" descr="세균성폐렴"/>
          <p:cNvPicPr>
            <a:picLocks noChangeAspect="1" noChangeArrowheads="1"/>
          </p:cNvPicPr>
          <p:nvPr/>
        </p:nvPicPr>
        <p:blipFill>
          <a:blip r:embed="rId2" cstate="print"/>
          <a:srcRect l="10001" t="4393" r="6000" b="37839"/>
          <a:stretch>
            <a:fillRect/>
          </a:stretch>
        </p:blipFill>
        <p:spPr bwMode="auto">
          <a:xfrm>
            <a:off x="755650" y="3357563"/>
            <a:ext cx="2952750" cy="2951162"/>
          </a:xfrm>
          <a:prstGeom prst="rect">
            <a:avLst/>
          </a:prstGeom>
          <a:noFill/>
        </p:spPr>
      </p:pic>
      <p:sp>
        <p:nvSpPr>
          <p:cNvPr id="204805" name="Rectangle 3"/>
          <p:cNvSpPr>
            <a:spLocks noChangeArrowheads="1"/>
          </p:cNvSpPr>
          <p:nvPr/>
        </p:nvSpPr>
        <p:spPr bwMode="auto">
          <a:xfrm>
            <a:off x="611188" y="1484313"/>
            <a:ext cx="3529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45</a:t>
            </a:r>
            <a:r>
              <a:rPr lang="ko-KR" altLang="en-US" sz="2400"/>
              <a:t>세 남자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/>
              <a:t>기저질환 없음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4</a:t>
            </a:r>
            <a:r>
              <a:rPr lang="ko-KR" altLang="en-US" sz="2400"/>
              <a:t>일전 시작한 발열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/>
              <a:t>진한 객담</a:t>
            </a:r>
            <a:r>
              <a:rPr lang="en-US" altLang="ko-KR" sz="2400"/>
              <a:t>, </a:t>
            </a:r>
            <a:r>
              <a:rPr lang="ko-KR" altLang="en-US" sz="2400"/>
              <a:t>흉통</a:t>
            </a:r>
          </a:p>
        </p:txBody>
      </p:sp>
      <p:sp>
        <p:nvSpPr>
          <p:cNvPr id="204806" name="Rectangle 3"/>
          <p:cNvSpPr>
            <a:spLocks noChangeArrowheads="1"/>
          </p:cNvSpPr>
          <p:nvPr/>
        </p:nvSpPr>
        <p:spPr bwMode="auto">
          <a:xfrm>
            <a:off x="4714875" y="1412875"/>
            <a:ext cx="3529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45</a:t>
            </a:r>
            <a:r>
              <a:rPr lang="ko-KR" altLang="en-US" sz="2400"/>
              <a:t>세 남자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HIV </a:t>
            </a:r>
            <a:r>
              <a:rPr lang="ko-KR" altLang="en-US" sz="2400"/>
              <a:t>감염</a:t>
            </a:r>
            <a:r>
              <a:rPr lang="en-US" altLang="ko-KR" sz="2400"/>
              <a:t>, F/U loss</a:t>
            </a:r>
            <a:endParaRPr lang="ko-KR" altLang="en-US" sz="240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3</a:t>
            </a:r>
            <a:r>
              <a:rPr lang="ko-KR" altLang="en-US" sz="2400"/>
              <a:t>주전 시작한 발열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/>
              <a:t>기침</a:t>
            </a:r>
            <a:r>
              <a:rPr lang="en-US" altLang="ko-KR" sz="2400"/>
              <a:t>, </a:t>
            </a:r>
            <a:r>
              <a:rPr lang="ko-KR" altLang="en-US" sz="2400"/>
              <a:t>호흡곤란</a:t>
            </a:r>
          </a:p>
        </p:txBody>
      </p:sp>
      <p:pic>
        <p:nvPicPr>
          <p:cNvPr id="204807" name="Picture 7" descr="김정선_29239924"/>
          <p:cNvPicPr>
            <a:picLocks noChangeAspect="1" noChangeArrowheads="1"/>
          </p:cNvPicPr>
          <p:nvPr/>
        </p:nvPicPr>
        <p:blipFill>
          <a:blip r:embed="rId3" cstate="print"/>
          <a:srcRect b="19455"/>
          <a:stretch>
            <a:fillRect/>
          </a:stretch>
        </p:blipFill>
        <p:spPr bwMode="auto">
          <a:xfrm>
            <a:off x="4789488" y="3284538"/>
            <a:ext cx="2951162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4400" smtClean="0"/>
              <a:t>Anatomical Diagnosis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11188" y="17732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800" dirty="0">
                <a:solidFill>
                  <a:schemeClr val="accent1"/>
                </a:solidFill>
              </a:rPr>
              <a:t>Site of Infection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dirty="0"/>
              <a:t>Bacteriologic statistics</a:t>
            </a:r>
            <a:r>
              <a:rPr lang="ko-KR" altLang="en-US" sz="2400" dirty="0"/>
              <a:t>를 적용할 수 있음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 dirty="0"/>
              <a:t>치료기간을 결정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 dirty="0"/>
              <a:t>항생제 종류 결정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 dirty="0"/>
              <a:t>항생제 용량 결정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800" dirty="0">
                <a:solidFill>
                  <a:schemeClr val="accent1"/>
                </a:solidFill>
              </a:rPr>
              <a:t>Meningitis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 dirty="0"/>
              <a:t>뇌척수액 투과가 잘 되는 항균제를 선택해야 함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dirty="0"/>
              <a:t>1</a:t>
            </a:r>
            <a:r>
              <a:rPr lang="en-US" altLang="ko-KR" sz="2400" baseline="30000" dirty="0"/>
              <a:t>st</a:t>
            </a:r>
            <a:r>
              <a:rPr lang="en-US" altLang="ko-KR" sz="2400" dirty="0"/>
              <a:t> generation cephalosporin, </a:t>
            </a:r>
            <a:r>
              <a:rPr lang="en-US" altLang="ko-KR" sz="2400" dirty="0" err="1"/>
              <a:t>aminoglycoside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smtClean="0"/>
              <a:t>Anatomical Diagnosis</a:t>
            </a:r>
            <a:r>
              <a:rPr lang="en-US" altLang="ko-KR" sz="4400" smtClean="0"/>
              <a:t/>
            </a:r>
            <a:br>
              <a:rPr lang="en-US" altLang="ko-KR" sz="4400" smtClean="0"/>
            </a:br>
            <a:r>
              <a:rPr lang="ko-KR" altLang="en-US" sz="2000" smtClean="0"/>
              <a:t>항생제 투과가 어려운 부위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611188" y="17732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 dirty="0" err="1">
                <a:solidFill>
                  <a:schemeClr val="accent1"/>
                </a:solidFill>
              </a:rPr>
              <a:t>고용량의</a:t>
            </a:r>
            <a:r>
              <a:rPr lang="ko-KR" altLang="en-US" sz="2800" dirty="0">
                <a:solidFill>
                  <a:schemeClr val="accent1"/>
                </a:solidFill>
              </a:rPr>
              <a:t> 항생제투여가 필요한 </a:t>
            </a:r>
            <a:r>
              <a:rPr lang="ko-KR" altLang="en-US" sz="2800" dirty="0" err="1">
                <a:solidFill>
                  <a:schemeClr val="accent1"/>
                </a:solidFill>
              </a:rPr>
              <a:t>감염병</a:t>
            </a:r>
            <a:endParaRPr lang="ko-KR" altLang="en-US" sz="2800" dirty="0">
              <a:solidFill>
                <a:schemeClr val="accent1"/>
              </a:solidFill>
            </a:endParaRP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dirty="0"/>
              <a:t>Infective </a:t>
            </a:r>
            <a:r>
              <a:rPr lang="en-US" altLang="ko-KR" sz="2400" dirty="0" err="1"/>
              <a:t>endocarditis</a:t>
            </a:r>
            <a:endParaRPr lang="en-US" altLang="ko-KR" sz="24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dirty="0" err="1"/>
              <a:t>Osteomyelitis</a:t>
            </a:r>
            <a:endParaRPr lang="en-US" altLang="ko-KR" sz="24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dirty="0"/>
              <a:t>CNS infection: Meningitis, Brain abscess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800" dirty="0" err="1">
                <a:solidFill>
                  <a:schemeClr val="accent1"/>
                </a:solidFill>
              </a:rPr>
              <a:t>Enterococcal</a:t>
            </a:r>
            <a:r>
              <a:rPr lang="en-US" altLang="ko-KR" sz="2800" dirty="0">
                <a:solidFill>
                  <a:schemeClr val="accent1"/>
                </a:solidFill>
              </a:rPr>
              <a:t> </a:t>
            </a:r>
            <a:r>
              <a:rPr lang="en-US" altLang="ko-KR" sz="2800" dirty="0" err="1">
                <a:solidFill>
                  <a:schemeClr val="accent1"/>
                </a:solidFill>
              </a:rPr>
              <a:t>endocarditis</a:t>
            </a:r>
            <a:endParaRPr lang="en-US" altLang="ko-KR" sz="2800" dirty="0">
              <a:solidFill>
                <a:schemeClr val="accent1"/>
              </a:solidFill>
            </a:endParaRP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dirty="0" err="1"/>
              <a:t>ampicillin</a:t>
            </a:r>
            <a:r>
              <a:rPr lang="en-US" altLang="ko-KR" sz="2400" dirty="0"/>
              <a:t> </a:t>
            </a:r>
            <a:r>
              <a:rPr lang="en-US" altLang="ko-KR" sz="2400" u="sng" dirty="0"/>
              <a:t>2 gram every 4 hour</a:t>
            </a:r>
            <a:r>
              <a:rPr lang="en-US" altLang="ko-KR" sz="2400" dirty="0"/>
              <a:t> 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dirty="0" err="1"/>
              <a:t>gentamicin</a:t>
            </a:r>
            <a:r>
              <a:rPr lang="en-US" altLang="ko-KR" sz="2400" dirty="0"/>
              <a:t> 1mg/kg every 8 hour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en-US" altLang="ko-K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4400" smtClean="0"/>
              <a:t>Host Factor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73238"/>
            <a:ext cx="8229600" cy="3816350"/>
          </a:xfrm>
        </p:spPr>
        <p:txBody>
          <a:bodyPr/>
          <a:lstStyle/>
          <a:p>
            <a:pPr eaLnBrk="1" hangingPunct="1"/>
            <a:r>
              <a:rPr lang="ko-KR" altLang="en-US" sz="2400" dirty="0" err="1" smtClean="0"/>
              <a:t>감염병이</a:t>
            </a:r>
            <a:r>
              <a:rPr lang="ko-KR" altLang="en-US" sz="2400" dirty="0" smtClean="0"/>
              <a:t> 발생한 이유가 무엇인가를 추정</a:t>
            </a:r>
          </a:p>
          <a:p>
            <a:pPr eaLnBrk="1" hangingPunct="1"/>
            <a:r>
              <a:rPr lang="en-US" altLang="ko-KR" sz="2400" dirty="0" smtClean="0"/>
              <a:t>Predisposing factor</a:t>
            </a:r>
          </a:p>
          <a:p>
            <a:pPr lvl="1" eaLnBrk="1" hangingPunct="1"/>
            <a:r>
              <a:rPr lang="ko-KR" altLang="en-US" sz="2000" dirty="0" smtClean="0"/>
              <a:t>동반한 질병</a:t>
            </a:r>
          </a:p>
          <a:p>
            <a:pPr lvl="2" eaLnBrk="1" hangingPunct="1"/>
            <a:r>
              <a:rPr lang="en-US" altLang="ko-KR" sz="1800" dirty="0" smtClean="0"/>
              <a:t>Gallstone: </a:t>
            </a:r>
            <a:r>
              <a:rPr lang="en-US" altLang="ko-KR" sz="1800" dirty="0" err="1" smtClean="0"/>
              <a:t>cholecystitis</a:t>
            </a:r>
            <a:endParaRPr lang="en-US" altLang="ko-KR" sz="1800" dirty="0" smtClean="0"/>
          </a:p>
          <a:p>
            <a:pPr lvl="1" eaLnBrk="1" hangingPunct="1"/>
            <a:r>
              <a:rPr lang="ko-KR" altLang="en-US" sz="2000" dirty="0" smtClean="0"/>
              <a:t>수술로 인한 해부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생리학적 변화</a:t>
            </a:r>
          </a:p>
          <a:p>
            <a:pPr lvl="2" eaLnBrk="1" hangingPunct="1"/>
            <a:r>
              <a:rPr lang="en-US" altLang="ko-KR" sz="1800" dirty="0" err="1" smtClean="0"/>
              <a:t>Ileal</a:t>
            </a:r>
            <a:r>
              <a:rPr lang="en-US" altLang="ko-KR" sz="1800" dirty="0" smtClean="0"/>
              <a:t> conduit: urinary tract infection</a:t>
            </a:r>
          </a:p>
          <a:p>
            <a:pPr lvl="2" eaLnBrk="1" hangingPunct="1"/>
            <a:r>
              <a:rPr lang="en-US" altLang="ko-KR" sz="1800" dirty="0" err="1" smtClean="0"/>
              <a:t>Biliary-jejual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anastomosis</a:t>
            </a:r>
            <a:r>
              <a:rPr lang="en-US" altLang="ko-KR" sz="1800" dirty="0" smtClean="0"/>
              <a:t>: </a:t>
            </a:r>
            <a:r>
              <a:rPr lang="en-US" altLang="ko-KR" sz="1800" dirty="0" err="1" smtClean="0"/>
              <a:t>biliary</a:t>
            </a:r>
            <a:r>
              <a:rPr lang="en-US" altLang="ko-KR" sz="1800" dirty="0" smtClean="0"/>
              <a:t> tree infection</a:t>
            </a:r>
          </a:p>
          <a:p>
            <a:pPr lvl="1" eaLnBrk="1" hangingPunct="1"/>
            <a:r>
              <a:rPr lang="ko-KR" altLang="en-US" sz="2000" dirty="0" smtClean="0"/>
              <a:t>면역기능의 저하</a:t>
            </a:r>
          </a:p>
          <a:p>
            <a:pPr lvl="2" eaLnBrk="1" hangingPunct="1"/>
            <a:r>
              <a:rPr lang="en-US" altLang="ko-KR" sz="1800" dirty="0" err="1" smtClean="0"/>
              <a:t>Neutropenia</a:t>
            </a:r>
            <a:endParaRPr lang="en-US" altLang="ko-KR" sz="1800" dirty="0" smtClean="0"/>
          </a:p>
          <a:p>
            <a:pPr lvl="2" eaLnBrk="1" hangingPunct="1"/>
            <a:r>
              <a:rPr lang="en-US" altLang="ko-KR" sz="1800" dirty="0" smtClean="0"/>
              <a:t>HIV infection</a:t>
            </a:r>
          </a:p>
          <a:p>
            <a:pPr lvl="1" eaLnBrk="1" hangingPunct="1"/>
            <a:endParaRPr lang="en-US" altLang="ko-KR" sz="2000" dirty="0" smtClean="0"/>
          </a:p>
          <a:p>
            <a:pPr lvl="1" eaLnBrk="1" hangingPunct="1"/>
            <a:endParaRPr lang="ko-KR" altLang="en-US" sz="2000" dirty="0" smtClean="0"/>
          </a:p>
          <a:p>
            <a:pPr lvl="1" eaLnBrk="1" hangingPunct="1"/>
            <a:endParaRPr lang="ko-KR" altLang="en-US" sz="2000" dirty="0" smtClean="0"/>
          </a:p>
          <a:p>
            <a:pPr eaLnBrk="1" hangingPunct="1"/>
            <a:endParaRPr lang="ko-KR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4400" smtClean="0"/>
              <a:t>Host Factor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dirty="0" smtClean="0"/>
              <a:t>항생제 과민반응의 병력에 대한 문진</a:t>
            </a:r>
          </a:p>
          <a:p>
            <a:pPr lvl="1" eaLnBrk="1" hangingPunct="1"/>
            <a:r>
              <a:rPr lang="en-US" altLang="ko-KR" sz="2400" dirty="0" smtClean="0"/>
              <a:t>ß-</a:t>
            </a:r>
            <a:r>
              <a:rPr lang="en-US" altLang="ko-KR" sz="2400" dirty="0" err="1" smtClean="0"/>
              <a:t>lactam</a:t>
            </a:r>
            <a:r>
              <a:rPr lang="en-US" altLang="ko-KR" sz="2400" dirty="0" smtClean="0"/>
              <a:t> antibiotics</a:t>
            </a:r>
            <a:r>
              <a:rPr lang="ko-KR" altLang="en-US" sz="2400" dirty="0" smtClean="0"/>
              <a:t>로 인한 </a:t>
            </a:r>
            <a:r>
              <a:rPr lang="en-US" altLang="ko-KR" sz="2400" dirty="0" smtClean="0"/>
              <a:t>anaphylaxis</a:t>
            </a:r>
            <a:r>
              <a:rPr lang="ko-KR" altLang="en-US" sz="2400" dirty="0" smtClean="0"/>
              <a:t>의 병력</a:t>
            </a:r>
          </a:p>
          <a:p>
            <a:pPr eaLnBrk="1" hangingPunct="1"/>
            <a:r>
              <a:rPr lang="ko-KR" altLang="en-US" dirty="0" smtClean="0"/>
              <a:t>나이</a:t>
            </a:r>
          </a:p>
          <a:p>
            <a:pPr lvl="1" eaLnBrk="1" hangingPunct="1"/>
            <a:r>
              <a:rPr lang="en-US" altLang="ko-KR" dirty="0" err="1" smtClean="0"/>
              <a:t>fluoroquinolone</a:t>
            </a:r>
            <a:r>
              <a:rPr lang="en-US" altLang="ko-KR" dirty="0" smtClean="0"/>
              <a:t> </a:t>
            </a:r>
          </a:p>
          <a:p>
            <a:pPr eaLnBrk="1" hangingPunct="1"/>
            <a:r>
              <a:rPr lang="ko-KR" altLang="en-US" dirty="0" smtClean="0"/>
              <a:t>신기능 및 </a:t>
            </a:r>
            <a:r>
              <a:rPr lang="ko-KR" altLang="en-US" dirty="0" err="1" smtClean="0"/>
              <a:t>간기능</a:t>
            </a:r>
            <a:endParaRPr lang="ko-KR" altLang="en-US" dirty="0" smtClean="0"/>
          </a:p>
          <a:p>
            <a:pPr eaLnBrk="1" hangingPunct="1"/>
            <a:r>
              <a:rPr lang="ko-KR" altLang="en-US" dirty="0" smtClean="0"/>
              <a:t>임신여부</a:t>
            </a:r>
          </a:p>
          <a:p>
            <a:pPr lvl="1" eaLnBrk="1" hangingPunct="1"/>
            <a:r>
              <a:rPr lang="en-US" altLang="ko-KR" sz="2400" dirty="0" err="1" smtClean="0"/>
              <a:t>metronidazole</a:t>
            </a:r>
            <a:r>
              <a:rPr lang="en-US" altLang="ko-KR" sz="2400" dirty="0" smtClean="0"/>
              <a:t>, tetracycline, </a:t>
            </a:r>
            <a:r>
              <a:rPr lang="en-US" altLang="ko-KR" sz="2400" dirty="0" err="1" smtClean="0"/>
              <a:t>doxycycline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fluoroquinolone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aminoglycoside</a:t>
            </a:r>
            <a:endParaRPr lang="ko-KR" altLang="en-US" sz="2400" dirty="0" smtClean="0"/>
          </a:p>
          <a:p>
            <a:pPr lvl="1" eaLnBrk="1" hangingPunct="1"/>
            <a:endParaRPr lang="ko-KR" altLang="en-US" dirty="0" smtClean="0"/>
          </a:p>
          <a:p>
            <a:pPr eaLnBrk="1" hangingPunct="1"/>
            <a:endParaRPr lang="ko-KR" altLang="en-US" dirty="0" smtClean="0"/>
          </a:p>
          <a:p>
            <a:pPr eaLnBrk="1" hangingPunct="1"/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항생제 발견 연도 및 출처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113"/>
            <a:ext cx="8712522" cy="41910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en-US" altLang="ko-KR" sz="2400" dirty="0" smtClean="0"/>
              <a:t>	</a:t>
            </a:r>
            <a:r>
              <a:rPr lang="ko-KR" altLang="en-US" sz="2400" dirty="0" smtClean="0"/>
              <a:t>항생제	연도	               출처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ko-KR" altLang="en-US" sz="2400" dirty="0" smtClean="0"/>
              <a:t>	</a:t>
            </a:r>
            <a:r>
              <a:rPr lang="en-US" altLang="ko-KR" sz="2400" dirty="0" smtClean="0"/>
              <a:t>penicillin 	1928 	</a:t>
            </a:r>
            <a:r>
              <a:rPr lang="en-US" altLang="ko-KR" sz="2400" b="1" i="1" dirty="0" err="1" smtClean="0">
                <a:solidFill>
                  <a:srgbClr val="0000CC"/>
                </a:solidFill>
              </a:rPr>
              <a:t>Penicillium</a:t>
            </a:r>
            <a:r>
              <a:rPr lang="en-US" altLang="ko-KR" sz="2400" i="1" dirty="0" smtClean="0"/>
              <a:t> </a:t>
            </a:r>
            <a:r>
              <a:rPr lang="en-US" altLang="ko-KR" sz="2400" i="1" dirty="0" err="1" smtClean="0"/>
              <a:t>notatum</a:t>
            </a:r>
            <a:endParaRPr lang="en-US" altLang="ko-KR" sz="2400" i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en-US" altLang="ko-KR" sz="2400" dirty="0" smtClean="0"/>
              <a:t>	streptomycin 	1944 	</a:t>
            </a:r>
            <a:r>
              <a:rPr lang="en-US" altLang="ko-KR" sz="2400" b="1" i="1" dirty="0" err="1" smtClean="0">
                <a:solidFill>
                  <a:srgbClr val="0000CC"/>
                </a:solidFill>
              </a:rPr>
              <a:t>Streptomyces</a:t>
            </a:r>
            <a:r>
              <a:rPr lang="en-US" altLang="ko-KR" sz="2400" i="1" dirty="0" smtClean="0"/>
              <a:t> </a:t>
            </a:r>
            <a:r>
              <a:rPr lang="en-US" altLang="ko-KR" sz="2400" i="1" dirty="0" err="1" smtClean="0"/>
              <a:t>griseus</a:t>
            </a:r>
            <a:endParaRPr lang="en-US" altLang="ko-KR" sz="2400" i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en-US" altLang="ko-KR" sz="2400" dirty="0" smtClean="0"/>
              <a:t>	</a:t>
            </a:r>
            <a:r>
              <a:rPr lang="en-US" altLang="ko-KR" sz="2400" dirty="0" err="1" smtClean="0"/>
              <a:t>chlroramphenicol</a:t>
            </a:r>
            <a:r>
              <a:rPr lang="en-US" altLang="ko-KR" sz="2400" dirty="0" smtClean="0"/>
              <a:t> 	1947 	</a:t>
            </a:r>
            <a:r>
              <a:rPr lang="en-US" altLang="ko-KR" sz="2400" i="1" dirty="0" err="1" smtClean="0"/>
              <a:t>Streptomyces</a:t>
            </a:r>
            <a:r>
              <a:rPr lang="en-US" altLang="ko-KR" sz="2400" i="1" dirty="0" smtClean="0"/>
              <a:t> </a:t>
            </a:r>
            <a:r>
              <a:rPr lang="en-US" altLang="ko-KR" sz="2400" i="1" dirty="0" err="1" smtClean="0"/>
              <a:t>venezuelae</a:t>
            </a:r>
            <a:endParaRPr lang="en-US" altLang="ko-KR" sz="2400" i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en-US" altLang="ko-KR" sz="2400" dirty="0" smtClean="0"/>
              <a:t>	cephalosporin 	1948 	</a:t>
            </a:r>
            <a:r>
              <a:rPr lang="en-US" altLang="ko-KR" sz="2400" b="1" i="1" dirty="0" err="1" smtClean="0">
                <a:solidFill>
                  <a:srgbClr val="0000CC"/>
                </a:solidFill>
              </a:rPr>
              <a:t>Cephalosporium</a:t>
            </a:r>
            <a:endParaRPr lang="en-US" altLang="ko-KR" sz="2400" i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en-US" altLang="ko-KR" sz="2400" dirty="0" smtClean="0"/>
              <a:t>	erythromycin 	1952 	</a:t>
            </a:r>
            <a:r>
              <a:rPr lang="en-US" altLang="ko-KR" sz="2400" i="1" dirty="0" err="1" smtClean="0"/>
              <a:t>Streptomyces</a:t>
            </a:r>
            <a:r>
              <a:rPr lang="en-US" altLang="ko-KR" sz="2400" i="1" dirty="0" smtClean="0"/>
              <a:t> </a:t>
            </a:r>
            <a:r>
              <a:rPr lang="en-US" altLang="ko-KR" sz="2400" b="1" i="1" dirty="0" err="1" smtClean="0">
                <a:solidFill>
                  <a:srgbClr val="0000CC"/>
                </a:solidFill>
              </a:rPr>
              <a:t>erythreus</a:t>
            </a:r>
            <a:endParaRPr lang="en-US" altLang="ko-KR" sz="2400" b="1" i="1" dirty="0" smtClean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en-US" altLang="ko-KR" sz="2400" dirty="0" smtClean="0"/>
              <a:t>	</a:t>
            </a:r>
            <a:r>
              <a:rPr lang="en-US" altLang="ko-KR" sz="2400" dirty="0" err="1" smtClean="0"/>
              <a:t>amphotericin</a:t>
            </a:r>
            <a:r>
              <a:rPr lang="en-US" altLang="ko-KR" sz="2400" dirty="0" smtClean="0"/>
              <a:t> B 	1956 	</a:t>
            </a:r>
            <a:r>
              <a:rPr lang="en-US" altLang="ko-KR" sz="2400" i="1" dirty="0" err="1" smtClean="0"/>
              <a:t>Streptomyces</a:t>
            </a:r>
            <a:r>
              <a:rPr lang="en-US" altLang="ko-KR" sz="2400" i="1" dirty="0" smtClean="0"/>
              <a:t> </a:t>
            </a:r>
            <a:r>
              <a:rPr lang="en-US" altLang="ko-KR" sz="2400" i="1" dirty="0" err="1" smtClean="0"/>
              <a:t>nodosus</a:t>
            </a:r>
            <a:endParaRPr lang="en-US" altLang="ko-KR" sz="2400" i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en-US" altLang="ko-KR" sz="2400" dirty="0" smtClean="0"/>
              <a:t>	</a:t>
            </a:r>
            <a:r>
              <a:rPr lang="en-US" altLang="ko-KR" sz="2400" dirty="0" err="1" smtClean="0"/>
              <a:t>vancomycin</a:t>
            </a:r>
            <a:r>
              <a:rPr lang="en-US" altLang="ko-KR" sz="2400" dirty="0" smtClean="0"/>
              <a:t> 	1956 	</a:t>
            </a:r>
            <a:r>
              <a:rPr lang="en-US" altLang="ko-KR" sz="2400" i="1" dirty="0" err="1" smtClean="0"/>
              <a:t>Streptomyces</a:t>
            </a:r>
            <a:r>
              <a:rPr lang="en-US" altLang="ko-KR" sz="2400" i="1" dirty="0" smtClean="0"/>
              <a:t> </a:t>
            </a:r>
            <a:r>
              <a:rPr lang="en-US" altLang="ko-KR" sz="2400" i="1" dirty="0" err="1" smtClean="0"/>
              <a:t>orientalis</a:t>
            </a:r>
            <a:endParaRPr lang="en-US" altLang="ko-KR" sz="2400" i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193675" algn="l"/>
                <a:tab pos="2857500" algn="l"/>
                <a:tab pos="3810000" algn="l"/>
              </a:tabLst>
            </a:pPr>
            <a:r>
              <a:rPr lang="en-US" altLang="ko-KR" sz="2400" dirty="0" smtClean="0"/>
              <a:t>	</a:t>
            </a:r>
            <a:r>
              <a:rPr lang="en-US" altLang="ko-KR" sz="2400" dirty="0" err="1" smtClean="0"/>
              <a:t>gentam</a:t>
            </a:r>
            <a:r>
              <a:rPr lang="en-US" altLang="ko-KR" sz="2400" b="1" dirty="0" err="1" smtClean="0"/>
              <a:t>i</a:t>
            </a:r>
            <a:r>
              <a:rPr lang="en-US" altLang="ko-KR" sz="2400" dirty="0" err="1" smtClean="0"/>
              <a:t>cin</a:t>
            </a:r>
            <a:r>
              <a:rPr lang="en-US" altLang="ko-KR" sz="2400" dirty="0" smtClean="0"/>
              <a:t> 	1963 	</a:t>
            </a:r>
            <a:r>
              <a:rPr lang="en-US" altLang="ko-KR" sz="2400" b="1" i="1" dirty="0" err="1" smtClean="0">
                <a:solidFill>
                  <a:srgbClr val="0000CC"/>
                </a:solidFill>
              </a:rPr>
              <a:t>Micromonospora</a:t>
            </a:r>
            <a:r>
              <a:rPr lang="en-US" altLang="ko-KR" sz="2400" i="1" dirty="0" smtClean="0"/>
              <a:t> </a:t>
            </a:r>
            <a:r>
              <a:rPr lang="en-US" altLang="ko-KR" sz="2400" i="1" dirty="0" err="1" smtClean="0"/>
              <a:t>purpurea</a:t>
            </a:r>
            <a:endParaRPr lang="en-US" altLang="ko-KR" sz="2400" i="1" dirty="0" smtClean="0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395536" y="1844825"/>
            <a:ext cx="84249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95536" y="2348880"/>
            <a:ext cx="83568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395536" y="6021288"/>
            <a:ext cx="8497639" cy="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항생제 선정 원칙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principle </a:t>
            </a:r>
            <a:r>
              <a:rPr lang="en-US" altLang="ko-KR" dirty="0" smtClean="0"/>
              <a:t>of </a:t>
            </a:r>
            <a:r>
              <a:rPr lang="en-US" altLang="ko-KR" dirty="0" smtClean="0"/>
              <a:t>selection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 1) effective &amp; specific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2) single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3) narrow </a:t>
            </a:r>
            <a:r>
              <a:rPr lang="en-US" altLang="ko-KR" dirty="0" smtClean="0">
                <a:solidFill>
                  <a:srgbClr val="C00000"/>
                </a:solidFill>
              </a:rPr>
              <a:t>spectrum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4) low side effect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smtClean="0"/>
              <a:t>항생제 선택할 때 고려할 점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en-US" altLang="ko-KR" sz="2000" dirty="0" smtClean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827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64</a:t>
            </a:r>
            <a:r>
              <a:rPr lang="ko-KR" altLang="en-US" sz="2400" dirty="0" smtClean="0"/>
              <a:t>세 여자</a:t>
            </a:r>
          </a:p>
          <a:p>
            <a:pPr eaLnBrk="1" hangingPunct="1"/>
            <a:r>
              <a:rPr lang="en-US" altLang="ko-KR" sz="2400" dirty="0" smtClean="0"/>
              <a:t>Diabetes mellitus</a:t>
            </a:r>
          </a:p>
          <a:p>
            <a:pPr eaLnBrk="1" hangingPunct="1"/>
            <a:r>
              <a:rPr lang="en-US" altLang="ko-KR" sz="2400" dirty="0" smtClean="0"/>
              <a:t>3</a:t>
            </a:r>
            <a:r>
              <a:rPr lang="ko-KR" altLang="en-US" sz="2400" dirty="0" smtClean="0"/>
              <a:t>일전부터 </a:t>
            </a:r>
            <a:r>
              <a:rPr lang="en-US" altLang="ko-KR" sz="2400" dirty="0" smtClean="0"/>
              <a:t>febrile sensation, </a:t>
            </a:r>
            <a:r>
              <a:rPr lang="en-US" altLang="ko-KR" sz="2400" dirty="0" err="1" smtClean="0"/>
              <a:t>dysuria</a:t>
            </a:r>
            <a:r>
              <a:rPr lang="en-US" altLang="ko-KR" sz="2400" dirty="0" smtClean="0"/>
              <a:t>, frequency</a:t>
            </a:r>
          </a:p>
          <a:p>
            <a:pPr eaLnBrk="1" hangingPunct="1"/>
            <a:r>
              <a:rPr lang="en-US" altLang="ko-KR" sz="2400" dirty="0" smtClean="0"/>
              <a:t>P/E : CVA tenderness on </a:t>
            </a:r>
            <a:r>
              <a:rPr lang="en-US" altLang="ko-KR" sz="2400" dirty="0" err="1" smtClean="0"/>
              <a:t>Lt.flank</a:t>
            </a:r>
            <a:r>
              <a:rPr lang="en-US" altLang="ko-KR" sz="2400" dirty="0" smtClean="0"/>
              <a:t> </a:t>
            </a:r>
          </a:p>
          <a:p>
            <a:pPr eaLnBrk="1" hangingPunct="1"/>
            <a:r>
              <a:rPr lang="ko-KR" altLang="en-US" sz="2400" dirty="0" smtClean="0">
                <a:solidFill>
                  <a:srgbClr val="0070C0"/>
                </a:solidFill>
              </a:rPr>
              <a:t>해부학적 진단은</a:t>
            </a:r>
            <a:r>
              <a:rPr lang="en-US" altLang="ko-KR" sz="2400" dirty="0" smtClean="0">
                <a:solidFill>
                  <a:srgbClr val="0070C0"/>
                </a:solidFill>
              </a:rPr>
              <a:t>? </a:t>
            </a:r>
            <a:endParaRPr lang="en-US" altLang="ko-KR" sz="2400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ko-KR" sz="2400" dirty="0" smtClean="0">
              <a:solidFill>
                <a:srgbClr val="00B0F0"/>
              </a:solidFill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ym typeface="Wingdings" pitchFamily="2" charset="2"/>
              </a:rPr>
              <a:t>Urine &amp; blood</a:t>
            </a:r>
            <a:r>
              <a:rPr lang="ko-KR" altLang="en-US" sz="2400" dirty="0" smtClean="0">
                <a:sym typeface="Wingdings" pitchFamily="2" charset="2"/>
              </a:rPr>
              <a:t> </a:t>
            </a:r>
            <a:r>
              <a:rPr lang="en-US" altLang="ko-KR" sz="2400" dirty="0" smtClean="0">
                <a:sym typeface="Wingdings" pitchFamily="2" charset="2"/>
              </a:rPr>
              <a:t>culture </a:t>
            </a:r>
            <a:r>
              <a:rPr lang="ko-KR" altLang="en-US" sz="2400" dirty="0" smtClean="0">
                <a:sym typeface="Wingdings" pitchFamily="2" charset="2"/>
              </a:rPr>
              <a:t>시행 </a:t>
            </a:r>
            <a:endParaRPr lang="ko-KR" altLang="en-US" sz="2400" dirty="0" smtClean="0"/>
          </a:p>
          <a:p>
            <a:pPr eaLnBrk="1" hangingPunct="1">
              <a:buNone/>
            </a:pPr>
            <a:endParaRPr lang="ko-KR" altLang="en-US" sz="2400" dirty="0" smtClean="0"/>
          </a:p>
          <a:p>
            <a:pPr eaLnBrk="1" hangingPunct="1"/>
            <a:endParaRPr lang="ko-KR" altLang="en-US" sz="2400" dirty="0" smtClean="0"/>
          </a:p>
          <a:p>
            <a:pPr eaLnBrk="1" hangingPunct="1"/>
            <a:r>
              <a:rPr lang="ko-KR" altLang="en-US" sz="2400" dirty="0" smtClean="0">
                <a:solidFill>
                  <a:srgbClr val="0070C0"/>
                </a:solidFill>
              </a:rPr>
              <a:t>미생물학적 진단은</a:t>
            </a:r>
            <a:r>
              <a:rPr lang="en-US" altLang="ko-KR" sz="2400" dirty="0" smtClean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11188" y="4869160"/>
            <a:ext cx="78486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b="1" i="1" dirty="0" smtClean="0"/>
              <a:t>E</a:t>
            </a:r>
            <a:r>
              <a:rPr lang="en-US" altLang="ko-KR" b="1" i="1" dirty="0" smtClean="0"/>
              <a:t>. coli </a:t>
            </a:r>
            <a:endParaRPr lang="en-US" altLang="ko-KR" b="1" i="1" dirty="0"/>
          </a:p>
          <a:p>
            <a:r>
              <a:rPr lang="en-US" altLang="ko-KR" dirty="0"/>
              <a:t>susceptible to </a:t>
            </a:r>
            <a:r>
              <a:rPr lang="en-US" altLang="ko-KR" dirty="0" err="1" smtClean="0"/>
              <a:t>ceftriaxone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aminoglycoside</a:t>
            </a:r>
            <a:r>
              <a:rPr lang="en-US" altLang="ko-KR" dirty="0" smtClean="0"/>
              <a:t>, ciprofloxacin, </a:t>
            </a:r>
            <a:r>
              <a:rPr lang="en-US" altLang="ko-KR" dirty="0" err="1" smtClean="0"/>
              <a:t>meropenem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Resistant to </a:t>
            </a:r>
            <a:r>
              <a:rPr lang="en-US" altLang="ko-KR" dirty="0" err="1" smtClean="0"/>
              <a:t>cefazolin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aztreonam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smtClean="0"/>
              <a:t>항생제 선택할 때 고려할 점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en-US" altLang="ko-KR" sz="2000" dirty="0" smtClean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827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sz="2000" dirty="0" smtClean="0"/>
              <a:t>64</a:t>
            </a:r>
            <a:r>
              <a:rPr lang="ko-KR" altLang="en-US" sz="2000" dirty="0" smtClean="0"/>
              <a:t>세 여자</a:t>
            </a:r>
          </a:p>
          <a:p>
            <a:pPr eaLnBrk="1" hangingPunct="1"/>
            <a:r>
              <a:rPr lang="en-US" altLang="ko-KR" sz="2000" dirty="0" smtClean="0"/>
              <a:t>Diabetes mellitus</a:t>
            </a:r>
          </a:p>
          <a:p>
            <a:pPr eaLnBrk="1" hangingPunct="1"/>
            <a:r>
              <a:rPr lang="en-US" altLang="ko-KR" sz="2000" dirty="0" smtClean="0"/>
              <a:t>5</a:t>
            </a:r>
            <a:r>
              <a:rPr lang="ko-KR" altLang="en-US" sz="2000" dirty="0" smtClean="0"/>
              <a:t>일전부터 </a:t>
            </a:r>
            <a:r>
              <a:rPr lang="en-US" altLang="ko-KR" sz="2000" dirty="0" smtClean="0"/>
              <a:t>febrile sensation, </a:t>
            </a:r>
            <a:r>
              <a:rPr lang="en-US" altLang="ko-KR" sz="2000" dirty="0" err="1" smtClean="0"/>
              <a:t>dysuria</a:t>
            </a:r>
            <a:r>
              <a:rPr lang="en-US" altLang="ko-KR" sz="2000" dirty="0" smtClean="0"/>
              <a:t>, frequency</a:t>
            </a:r>
          </a:p>
          <a:p>
            <a:pPr eaLnBrk="1" hangingPunct="1"/>
            <a:r>
              <a:rPr lang="en-US" altLang="ko-KR" sz="2000" dirty="0" smtClean="0"/>
              <a:t>P/E : CVA tenderness on </a:t>
            </a:r>
            <a:r>
              <a:rPr lang="en-US" altLang="ko-KR" sz="2000" dirty="0" err="1" smtClean="0"/>
              <a:t>Lt.flank</a:t>
            </a:r>
            <a:r>
              <a:rPr lang="en-US" altLang="ko-KR" sz="2000" dirty="0" smtClean="0"/>
              <a:t> </a:t>
            </a:r>
            <a:endParaRPr lang="en-US" altLang="ko-KR" sz="2000" dirty="0" smtClean="0">
              <a:solidFill>
                <a:srgbClr val="00B0F0"/>
              </a:solidFill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ym typeface="Wingdings" pitchFamily="2" charset="2"/>
              </a:rPr>
              <a:t>Urine &amp; blood</a:t>
            </a:r>
            <a:r>
              <a:rPr lang="ko-KR" altLang="en-US" sz="2000" dirty="0" smtClean="0">
                <a:sym typeface="Wingdings" pitchFamily="2" charset="2"/>
              </a:rPr>
              <a:t> </a:t>
            </a:r>
            <a:r>
              <a:rPr lang="en-US" altLang="ko-KR" sz="2000" dirty="0" smtClean="0">
                <a:sym typeface="Wingdings" pitchFamily="2" charset="2"/>
              </a:rPr>
              <a:t>culture </a:t>
            </a:r>
            <a:r>
              <a:rPr lang="ko-KR" altLang="en-US" sz="2000" dirty="0" smtClean="0">
                <a:sym typeface="Wingdings" pitchFamily="2" charset="2"/>
              </a:rPr>
              <a:t>시행</a:t>
            </a:r>
            <a:endParaRPr lang="ko-KR" altLang="en-US" sz="2400" dirty="0" smtClean="0"/>
          </a:p>
          <a:p>
            <a:pPr eaLnBrk="1" hangingPunct="1">
              <a:buNone/>
            </a:pPr>
            <a:endParaRPr lang="en-US" altLang="ko-KR" sz="2400" dirty="0" smtClean="0"/>
          </a:p>
          <a:p>
            <a:pPr eaLnBrk="1" hangingPunct="1">
              <a:buNone/>
            </a:pPr>
            <a:endParaRPr lang="en-US" altLang="ko-KR" sz="2400" dirty="0" smtClean="0"/>
          </a:p>
          <a:p>
            <a:pPr eaLnBrk="1" hangingPunct="1">
              <a:buNone/>
            </a:pPr>
            <a:endParaRPr lang="en-US" altLang="ko-KR" sz="2400" dirty="0" smtClean="0"/>
          </a:p>
          <a:p>
            <a:pPr eaLnBrk="1" hangingPunct="1">
              <a:buNone/>
            </a:pP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/>
              <a:t>입원 </a:t>
            </a:r>
            <a:r>
              <a:rPr lang="ko-KR" altLang="en-US" sz="2400" dirty="0" smtClean="0"/>
              <a:t>다음날 </a:t>
            </a:r>
            <a:r>
              <a:rPr lang="en-US" altLang="ko-KR" sz="2400" dirty="0" smtClean="0"/>
              <a:t>drowsy </a:t>
            </a:r>
            <a:r>
              <a:rPr lang="en-US" altLang="ko-KR" sz="2400" dirty="0" err="1" smtClean="0"/>
              <a:t>mentation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발생</a:t>
            </a:r>
            <a:endParaRPr lang="en-US" altLang="ko-KR" sz="2400" dirty="0" smtClean="0"/>
          </a:p>
          <a:p>
            <a:pPr eaLnBrk="1" hangingPunct="1">
              <a:buNone/>
            </a:pPr>
            <a:r>
              <a:rPr lang="en-US" altLang="ko-KR" sz="2400" dirty="0" smtClean="0"/>
              <a:t>Brain MRI </a:t>
            </a:r>
            <a:r>
              <a:rPr lang="ko-KR" altLang="en-US" sz="2400" dirty="0" smtClean="0"/>
              <a:t>에서 </a:t>
            </a:r>
            <a:r>
              <a:rPr lang="en-US" altLang="ko-KR" sz="2400" dirty="0" smtClean="0"/>
              <a:t>multiple septic emboli </a:t>
            </a:r>
            <a:r>
              <a:rPr lang="ko-KR" altLang="en-US" sz="2400" dirty="0" smtClean="0"/>
              <a:t>관찰됨</a:t>
            </a:r>
            <a:endParaRPr lang="en-US" altLang="ko-KR" sz="2400" dirty="0" smtClean="0"/>
          </a:p>
          <a:p>
            <a:pPr eaLnBrk="1" hangingPunct="1">
              <a:buNone/>
            </a:pPr>
            <a:r>
              <a:rPr lang="ko-KR" altLang="en-US" sz="2400" dirty="0" smtClean="0">
                <a:solidFill>
                  <a:srgbClr val="0070C0"/>
                </a:solidFill>
              </a:rPr>
              <a:t>해부학적 진단은</a:t>
            </a:r>
            <a:r>
              <a:rPr lang="en-US" altLang="ko-KR" sz="2400" dirty="0" smtClean="0">
                <a:solidFill>
                  <a:srgbClr val="0070C0"/>
                </a:solidFill>
              </a:rPr>
              <a:t>? </a:t>
            </a:r>
            <a:r>
              <a:rPr lang="ko-KR" altLang="en-US" sz="2400" dirty="0" smtClean="0">
                <a:solidFill>
                  <a:srgbClr val="0070C0"/>
                </a:solidFill>
              </a:rPr>
              <a:t>투여할 항생제는</a:t>
            </a:r>
            <a:r>
              <a:rPr lang="en-US" altLang="ko-KR" sz="2400" dirty="0" smtClean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11188" y="3645024"/>
            <a:ext cx="78486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b="1" i="1" dirty="0" smtClean="0"/>
              <a:t>E</a:t>
            </a:r>
            <a:r>
              <a:rPr lang="en-US" altLang="ko-KR" b="1" i="1" dirty="0" smtClean="0"/>
              <a:t>. coli </a:t>
            </a:r>
            <a:endParaRPr lang="en-US" altLang="ko-KR" b="1" i="1" dirty="0"/>
          </a:p>
          <a:p>
            <a:r>
              <a:rPr lang="en-US" altLang="ko-KR" dirty="0"/>
              <a:t>susceptible to </a:t>
            </a:r>
            <a:r>
              <a:rPr lang="en-US" altLang="ko-KR" dirty="0" err="1" smtClean="0"/>
              <a:t>ceftriaxone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aminoglycoside</a:t>
            </a:r>
            <a:r>
              <a:rPr lang="en-US" altLang="ko-KR" dirty="0" smtClean="0"/>
              <a:t>, ciprofloxacin, </a:t>
            </a:r>
            <a:r>
              <a:rPr lang="en-US" altLang="ko-KR" dirty="0" err="1" smtClean="0"/>
              <a:t>meropenem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Resistant to </a:t>
            </a:r>
            <a:r>
              <a:rPr lang="en-US" altLang="ko-KR" dirty="0" err="1" smtClean="0"/>
              <a:t>cefazolin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aztreonam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smtClean="0"/>
              <a:t>항생제 선택할 때 고려할 점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en-US" altLang="ko-KR" sz="2000" dirty="0" smtClean="0"/>
              <a:t>Spectrum: Broad </a:t>
            </a:r>
            <a:r>
              <a:rPr lang="en-US" altLang="ko-KR" sz="2000" dirty="0" err="1" smtClean="0"/>
              <a:t>vs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Narrow ?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827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39</a:t>
            </a:r>
            <a:r>
              <a:rPr lang="ko-KR" altLang="en-US" sz="2400" dirty="0" smtClean="0"/>
              <a:t>세 남자</a:t>
            </a:r>
          </a:p>
          <a:p>
            <a:pPr eaLnBrk="1" hangingPunct="1"/>
            <a:r>
              <a:rPr lang="ko-KR" altLang="en-US" sz="2400" dirty="0" smtClean="0"/>
              <a:t>등산 다녀온 후 발생한 우측 발의 </a:t>
            </a:r>
            <a:r>
              <a:rPr lang="ko-KR" altLang="en-US" sz="2400" dirty="0" err="1" smtClean="0"/>
              <a:t>발적</a:t>
            </a:r>
            <a:endParaRPr lang="ko-KR" altLang="en-US" sz="2400" dirty="0" smtClean="0"/>
          </a:p>
          <a:p>
            <a:pPr eaLnBrk="1" hangingPunct="1"/>
            <a:r>
              <a:rPr lang="ko-KR" altLang="en-US" sz="2400" dirty="0" smtClean="0"/>
              <a:t>혈액배양 시행 후 </a:t>
            </a:r>
            <a:r>
              <a:rPr lang="en-US" altLang="ko-KR" sz="2400" dirty="0" err="1" smtClean="0"/>
              <a:t>cefazolin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투여</a:t>
            </a:r>
          </a:p>
          <a:p>
            <a:pPr eaLnBrk="1" hangingPunct="1"/>
            <a:r>
              <a:rPr lang="ko-KR" altLang="en-US" sz="2400" dirty="0" smtClean="0"/>
              <a:t>혈액배양 검사 결과</a:t>
            </a:r>
          </a:p>
          <a:p>
            <a:pPr eaLnBrk="1" hangingPunct="1"/>
            <a:r>
              <a:rPr lang="ko-KR" altLang="en-US" sz="2400" dirty="0" smtClean="0"/>
              <a:t>적절한 항균제는</a:t>
            </a:r>
            <a:r>
              <a:rPr lang="en-US" altLang="ko-KR" sz="2400" dirty="0" smtClean="0"/>
              <a:t>?</a:t>
            </a:r>
          </a:p>
          <a:p>
            <a:pPr eaLnBrk="1" hangingPunct="1"/>
            <a:endParaRPr lang="ko-KR" altLang="en-US" sz="2400" dirty="0" smtClean="0"/>
          </a:p>
          <a:p>
            <a:pPr eaLnBrk="1" hangingPunct="1"/>
            <a:endParaRPr lang="ko-KR" altLang="en-US" sz="2400" dirty="0" smtClean="0"/>
          </a:p>
          <a:p>
            <a:pPr eaLnBrk="1" hangingPunct="1"/>
            <a:endParaRPr lang="en-US" altLang="ko-KR" sz="2400" dirty="0" smtClean="0"/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539750" y="5300663"/>
            <a:ext cx="78486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/>
              <a:t>Group G ß-hemolytic streptococcus</a:t>
            </a:r>
          </a:p>
          <a:p>
            <a:r>
              <a:rPr lang="en-US" altLang="ko-KR" dirty="0"/>
              <a:t>susceptible to penicillin, </a:t>
            </a:r>
            <a:r>
              <a:rPr lang="en-US" altLang="ko-KR" dirty="0" err="1"/>
              <a:t>ampicillin</a:t>
            </a:r>
            <a:r>
              <a:rPr lang="en-US" altLang="ko-KR" dirty="0"/>
              <a:t>, </a:t>
            </a:r>
            <a:r>
              <a:rPr lang="en-US" altLang="ko-KR" dirty="0" err="1"/>
              <a:t>cefazolin</a:t>
            </a:r>
            <a:r>
              <a:rPr lang="en-US" altLang="ko-KR" dirty="0"/>
              <a:t>, </a:t>
            </a:r>
            <a:r>
              <a:rPr lang="en-US" altLang="ko-KR" dirty="0" err="1"/>
              <a:t>cefotaxime</a:t>
            </a:r>
            <a:r>
              <a:rPr lang="en-US" altLang="ko-KR" dirty="0"/>
              <a:t>, </a:t>
            </a:r>
            <a:r>
              <a:rPr lang="en-US" altLang="ko-KR" dirty="0" err="1"/>
              <a:t>vancomycin</a:t>
            </a:r>
            <a:r>
              <a:rPr lang="en-US" altLang="ko-KR" dirty="0"/>
              <a:t>, </a:t>
            </a:r>
            <a:r>
              <a:rPr lang="en-US" altLang="ko-KR" dirty="0" err="1"/>
              <a:t>linezolid</a:t>
            </a:r>
            <a:r>
              <a:rPr lang="en-US" altLang="ko-KR" dirty="0"/>
              <a:t>, </a:t>
            </a:r>
            <a:r>
              <a:rPr lang="en-US" altLang="ko-KR" dirty="0" err="1"/>
              <a:t>clindamycin</a:t>
            </a:r>
            <a:endParaRPr lang="ko-KR" altLang="en-US" dirty="0"/>
          </a:p>
        </p:txBody>
      </p:sp>
      <p:pic>
        <p:nvPicPr>
          <p:cNvPr id="233477" name="Picture 5" descr="김영옥3"/>
          <p:cNvPicPr>
            <a:picLocks noChangeAspect="1" noChangeArrowheads="1"/>
          </p:cNvPicPr>
          <p:nvPr/>
        </p:nvPicPr>
        <p:blipFill>
          <a:blip r:embed="rId2" cstate="print"/>
          <a:srcRect l="27461" t="8281" r="28731"/>
          <a:stretch>
            <a:fillRect/>
          </a:stretch>
        </p:blipFill>
        <p:spPr bwMode="auto">
          <a:xfrm>
            <a:off x="6443663" y="1557338"/>
            <a:ext cx="2232025" cy="350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3600" smtClean="0"/>
              <a:t>항생제 선택할 때 고려할 점</a:t>
            </a:r>
            <a:r>
              <a:rPr lang="ko-KR" altLang="en-US" sz="2000" smtClean="0"/>
              <a:t/>
            </a:r>
            <a:br>
              <a:rPr lang="ko-KR" altLang="en-US" sz="2000" smtClean="0"/>
            </a:br>
            <a:r>
              <a:rPr lang="en-US" altLang="ko-KR" sz="2000" smtClean="0"/>
              <a:t>Spectrum: Broad vs</a:t>
            </a:r>
            <a:r>
              <a:rPr lang="ko-KR" altLang="en-US" sz="2000" smtClean="0"/>
              <a:t> </a:t>
            </a:r>
            <a:r>
              <a:rPr lang="en-US" altLang="ko-KR" sz="2000" smtClean="0"/>
              <a:t>Narrow ?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827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39</a:t>
            </a:r>
            <a:r>
              <a:rPr lang="ko-KR" altLang="en-US" sz="2400" dirty="0" smtClean="0"/>
              <a:t>세 남자</a:t>
            </a:r>
          </a:p>
          <a:p>
            <a:pPr eaLnBrk="1" hangingPunct="1"/>
            <a:r>
              <a:rPr lang="en-US" altLang="ko-KR" sz="2400" dirty="0" smtClean="0"/>
              <a:t>AML</a:t>
            </a:r>
            <a:r>
              <a:rPr lang="ko-KR" altLang="en-US" sz="2400" dirty="0" smtClean="0"/>
              <a:t>로 </a:t>
            </a:r>
            <a:r>
              <a:rPr lang="en-US" altLang="ko-KR" sz="2400" dirty="0" smtClean="0"/>
              <a:t>induction chemotherapy</a:t>
            </a:r>
          </a:p>
          <a:p>
            <a:pPr eaLnBrk="1" hangingPunct="1"/>
            <a:r>
              <a:rPr lang="en-US" altLang="ko-KR" sz="2400" dirty="0" smtClean="0"/>
              <a:t>Day 9</a:t>
            </a:r>
            <a:r>
              <a:rPr lang="ko-KR" altLang="en-US" sz="2400" dirty="0" smtClean="0"/>
              <a:t>에 </a:t>
            </a:r>
            <a:r>
              <a:rPr lang="en-US" altLang="ko-KR" sz="2400" dirty="0" smtClean="0"/>
              <a:t>39℃ </a:t>
            </a:r>
            <a:r>
              <a:rPr lang="ko-KR" altLang="en-US" sz="2400" dirty="0" smtClean="0"/>
              <a:t>발열</a:t>
            </a:r>
          </a:p>
          <a:p>
            <a:pPr eaLnBrk="1" hangingPunct="1"/>
            <a:r>
              <a:rPr lang="en-US" altLang="ko-KR" sz="2400" dirty="0" smtClean="0"/>
              <a:t>ANC 100/</a:t>
            </a:r>
            <a:r>
              <a:rPr lang="en-US" altLang="ko-KR" sz="2400" dirty="0" err="1" smtClean="0"/>
              <a:t>uL</a:t>
            </a:r>
            <a:endParaRPr lang="ko-KR" altLang="en-US" sz="2400" dirty="0" smtClean="0"/>
          </a:p>
          <a:p>
            <a:pPr eaLnBrk="1" hangingPunct="1"/>
            <a:r>
              <a:rPr lang="ko-KR" altLang="en-US" sz="2400" dirty="0" smtClean="0"/>
              <a:t>혈액배양 후 </a:t>
            </a:r>
            <a:r>
              <a:rPr lang="en-US" altLang="ko-KR" sz="2400" dirty="0" err="1" smtClean="0"/>
              <a:t>piperacillin</a:t>
            </a:r>
            <a:r>
              <a:rPr lang="en-US" altLang="ko-KR" sz="2400" dirty="0" smtClean="0"/>
              <a:t> + </a:t>
            </a:r>
            <a:r>
              <a:rPr lang="en-US" altLang="ko-KR" sz="2400" dirty="0" err="1" smtClean="0"/>
              <a:t>tobramycin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시작</a:t>
            </a:r>
          </a:p>
          <a:p>
            <a:pPr eaLnBrk="1" hangingPunct="1"/>
            <a:r>
              <a:rPr lang="ko-KR" altLang="en-US" sz="2400" dirty="0" smtClean="0"/>
              <a:t>혈액배양 검사결과</a:t>
            </a:r>
          </a:p>
          <a:p>
            <a:pPr eaLnBrk="1" hangingPunct="1"/>
            <a:r>
              <a:rPr lang="ko-KR" altLang="en-US" sz="2400" dirty="0" smtClean="0">
                <a:solidFill>
                  <a:srgbClr val="0070C0"/>
                </a:solidFill>
              </a:rPr>
              <a:t>항균제를 </a:t>
            </a:r>
            <a:r>
              <a:rPr lang="en-US" altLang="ko-KR" sz="2400" dirty="0" smtClean="0">
                <a:solidFill>
                  <a:srgbClr val="0070C0"/>
                </a:solidFill>
              </a:rPr>
              <a:t>penicillin G </a:t>
            </a:r>
            <a:r>
              <a:rPr lang="ko-KR" altLang="en-US" sz="2400" dirty="0" smtClean="0">
                <a:solidFill>
                  <a:srgbClr val="0070C0"/>
                </a:solidFill>
              </a:rPr>
              <a:t>단독으로 </a:t>
            </a:r>
            <a:r>
              <a:rPr lang="ko-KR" altLang="en-US" sz="2400" dirty="0" smtClean="0">
                <a:solidFill>
                  <a:srgbClr val="0070C0"/>
                </a:solidFill>
              </a:rPr>
              <a:t>변경</a:t>
            </a:r>
            <a:r>
              <a:rPr lang="en-US" altLang="ko-KR" sz="2400" dirty="0" smtClean="0">
                <a:solidFill>
                  <a:srgbClr val="0070C0"/>
                </a:solidFill>
              </a:rPr>
              <a:t>? </a:t>
            </a:r>
            <a:endParaRPr lang="en-US" altLang="ko-KR" sz="2400" dirty="0" smtClean="0">
              <a:solidFill>
                <a:srgbClr val="0070C0"/>
              </a:solidFill>
            </a:endParaRPr>
          </a:p>
          <a:p>
            <a:pPr eaLnBrk="1" hangingPunct="1"/>
            <a:endParaRPr lang="ko-KR" altLang="en-US" sz="2400" dirty="0" smtClean="0"/>
          </a:p>
          <a:p>
            <a:pPr eaLnBrk="1" hangingPunct="1"/>
            <a:endParaRPr lang="ko-KR" altLang="en-US" sz="2400" dirty="0" smtClean="0"/>
          </a:p>
          <a:p>
            <a:pPr eaLnBrk="1" hangingPunct="1"/>
            <a:endParaRPr lang="ko-KR" altLang="en-US" sz="2400" dirty="0" smtClean="0"/>
          </a:p>
          <a:p>
            <a:pPr eaLnBrk="1" hangingPunct="1"/>
            <a:endParaRPr lang="en-US" altLang="ko-KR" sz="2400" dirty="0" smtClean="0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11188" y="5084763"/>
            <a:ext cx="78486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 err="1"/>
              <a:t>viridans</a:t>
            </a:r>
            <a:r>
              <a:rPr lang="en-US" altLang="ko-KR" b="1" dirty="0"/>
              <a:t> streptococcus</a:t>
            </a:r>
          </a:p>
          <a:p>
            <a:r>
              <a:rPr lang="en-US" altLang="ko-KR" dirty="0"/>
              <a:t>susceptible to penicillin, </a:t>
            </a:r>
            <a:r>
              <a:rPr lang="en-US" altLang="ko-KR" dirty="0" err="1"/>
              <a:t>ampicillin</a:t>
            </a:r>
            <a:r>
              <a:rPr lang="en-US" altLang="ko-KR" dirty="0"/>
              <a:t>, </a:t>
            </a:r>
            <a:r>
              <a:rPr lang="en-US" altLang="ko-KR" dirty="0" err="1"/>
              <a:t>cefazolin</a:t>
            </a:r>
            <a:r>
              <a:rPr lang="en-US" altLang="ko-KR" dirty="0"/>
              <a:t>, </a:t>
            </a:r>
            <a:r>
              <a:rPr lang="en-US" altLang="ko-KR" dirty="0" err="1"/>
              <a:t>cefotaxime</a:t>
            </a:r>
            <a:r>
              <a:rPr lang="en-US" altLang="ko-KR" dirty="0"/>
              <a:t>, </a:t>
            </a:r>
            <a:r>
              <a:rPr lang="en-US" altLang="ko-KR" dirty="0" err="1"/>
              <a:t>vancomycin</a:t>
            </a:r>
            <a:r>
              <a:rPr lang="en-US" altLang="ko-KR" dirty="0"/>
              <a:t>, </a:t>
            </a:r>
            <a:r>
              <a:rPr lang="en-US" altLang="ko-KR" dirty="0" err="1"/>
              <a:t>linezolid</a:t>
            </a:r>
            <a:r>
              <a:rPr lang="en-US" altLang="ko-KR" dirty="0"/>
              <a:t>, </a:t>
            </a:r>
            <a:r>
              <a:rPr lang="en-US" altLang="ko-KR" dirty="0" err="1"/>
              <a:t>clindamycin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4400" smtClean="0"/>
              <a:t>항생제 투여기간의 결정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611188" y="17732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800" i="1" dirty="0"/>
              <a:t>S. </a:t>
            </a:r>
            <a:r>
              <a:rPr lang="en-US" altLang="ko-KR" sz="2800" i="1" dirty="0" err="1"/>
              <a:t>aureus</a:t>
            </a:r>
            <a:r>
              <a:rPr lang="en-US" altLang="ko-KR" sz="2800" dirty="0"/>
              <a:t> </a:t>
            </a:r>
            <a:r>
              <a:rPr lang="en-US" altLang="ko-KR" sz="2800" dirty="0" err="1" smtClean="0"/>
              <a:t>bacteremia</a:t>
            </a:r>
            <a:endParaRPr lang="en-US" altLang="ko-KR" sz="28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dirty="0"/>
              <a:t>Metastatic infection</a:t>
            </a:r>
            <a:r>
              <a:rPr lang="ko-KR" altLang="en-US" sz="2400" dirty="0"/>
              <a:t>의 증거가 없고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 dirty="0"/>
              <a:t>항균제 투여 후 </a:t>
            </a:r>
            <a:r>
              <a:rPr lang="en-US" altLang="ko-KR" sz="2400" dirty="0"/>
              <a:t>3</a:t>
            </a:r>
            <a:r>
              <a:rPr lang="ko-KR" altLang="en-US" sz="2400" dirty="0"/>
              <a:t>일 내에 해열</a:t>
            </a:r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 dirty="0"/>
              <a:t>항균제 투여 후 혈액배양 바로 </a:t>
            </a:r>
            <a:r>
              <a:rPr lang="ko-KR" altLang="en-US" sz="2400" dirty="0" smtClean="0"/>
              <a:t>음전</a:t>
            </a:r>
            <a:endParaRPr lang="en-US" altLang="ko-KR" sz="2400" dirty="0" smtClean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</a:pPr>
            <a:endParaRPr lang="ko-KR" altLang="en-US" sz="24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</a:pPr>
            <a:endParaRPr lang="en-US" altLang="ko-K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4400" smtClean="0"/>
              <a:t>항생제 투여기간의 결정</a:t>
            </a:r>
            <a:endParaRPr lang="en-US" altLang="ko-KR" sz="4400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i="1" dirty="0" err="1" smtClean="0"/>
              <a:t>Pneumocystis</a:t>
            </a:r>
            <a:r>
              <a:rPr lang="en-US" altLang="ko-KR" i="1" dirty="0" smtClean="0"/>
              <a:t> </a:t>
            </a:r>
            <a:r>
              <a:rPr lang="en-US" altLang="ko-KR" i="1" dirty="0" err="1" smtClean="0"/>
              <a:t>jirovecii</a:t>
            </a:r>
            <a:r>
              <a:rPr lang="en-US" altLang="ko-KR" dirty="0" smtClean="0"/>
              <a:t> pneumonia</a:t>
            </a:r>
          </a:p>
          <a:p>
            <a:pPr lvl="1" eaLnBrk="1" hangingPunct="1"/>
            <a:r>
              <a:rPr lang="en-US" altLang="ko-KR" dirty="0" smtClean="0"/>
              <a:t>HIV infected patients: 3</a:t>
            </a:r>
            <a:r>
              <a:rPr lang="ko-KR" altLang="en-US" dirty="0" smtClean="0"/>
              <a:t>주 치료 추천</a:t>
            </a:r>
          </a:p>
          <a:p>
            <a:pPr lvl="1" eaLnBrk="1" hangingPunct="1"/>
            <a:r>
              <a:rPr lang="en-US" altLang="ko-KR" dirty="0" smtClean="0"/>
              <a:t>Non-HIV infected patients: 2</a:t>
            </a:r>
            <a:r>
              <a:rPr lang="ko-KR" altLang="en-US" dirty="0" smtClean="0"/>
              <a:t>주 치료 추천</a:t>
            </a:r>
          </a:p>
          <a:p>
            <a:pPr lvl="1" eaLnBrk="1" hangingPunct="1"/>
            <a:endParaRPr lang="en-US" altLang="ko-KR" dirty="0" smtClean="0"/>
          </a:p>
          <a:p>
            <a:pPr eaLnBrk="1" hangingPunct="1"/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dirty="0" smtClean="0">
                <a:solidFill>
                  <a:srgbClr val="800080"/>
                </a:solidFill>
              </a:rPr>
              <a:t>반응이 없을 때 고려할 점은</a:t>
            </a:r>
            <a:r>
              <a:rPr lang="en-US" altLang="ko-KR" sz="4400" dirty="0" smtClean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561262" cy="2447925"/>
          </a:xfrm>
          <a:noFill/>
          <a:ln/>
        </p:spPr>
        <p:txBody>
          <a:bodyPr/>
          <a:lstStyle/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468313" y="1628775"/>
            <a:ext cx="75612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감염병이 아니다</a:t>
            </a:r>
          </a:p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감염병은 맞는데 원인 미생물 추정이 틀렸다</a:t>
            </a:r>
          </a:p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원인미생물 추정은 맞는데 </a:t>
            </a:r>
            <a:r>
              <a:rPr lang="ko-KR" altLang="en-US" sz="2800" u="sng">
                <a:solidFill>
                  <a:srgbClr val="990033"/>
                </a:solidFill>
              </a:rPr>
              <a:t>내성균</a:t>
            </a:r>
            <a:r>
              <a:rPr lang="ko-KR" altLang="en-US" sz="2800"/>
              <a:t>이다</a:t>
            </a:r>
          </a:p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항생제를 적절히 골랐는데 다음의 경우이다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죽은 조직이 있다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농양이 있다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약물농도가 부족하였다</a:t>
            </a:r>
            <a:r>
              <a:rPr lang="en-US" altLang="ko-KR" sz="2400"/>
              <a:t>(</a:t>
            </a:r>
            <a:r>
              <a:rPr lang="ko-KR" altLang="en-US" sz="2400"/>
              <a:t>용량부족</a:t>
            </a:r>
            <a:r>
              <a:rPr lang="en-US" altLang="ko-KR" sz="2400"/>
              <a:t>/</a:t>
            </a:r>
            <a:r>
              <a:rPr lang="ko-KR" altLang="en-US" sz="2400"/>
              <a:t>약물상호작용</a:t>
            </a:r>
            <a:r>
              <a:rPr lang="en-US" altLang="ko-KR" sz="2400"/>
              <a:t>)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중복감염이다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약열이다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숙주의 심각한 면역기능저하로 반응 못한다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endParaRPr lang="ko-KR" altLang="en-US" sz="2400"/>
          </a:p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smtClean="0"/>
              <a:t>항생제는 적절하지만</a:t>
            </a:r>
            <a:endParaRPr lang="en-US" altLang="ko-KR" sz="440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561262" cy="2447925"/>
          </a:xfrm>
          <a:noFill/>
          <a:ln/>
        </p:spPr>
        <p:txBody>
          <a:bodyPr/>
          <a:lstStyle/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468313" y="1628775"/>
            <a:ext cx="75612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죽은 조직이 있다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사골에 대한 수술치료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endParaRPr lang="ko-KR" altLang="en-US" sz="2400"/>
          </a:p>
        </p:txBody>
      </p:sp>
      <p:pic>
        <p:nvPicPr>
          <p:cNvPr id="211973" name="Picture 5" descr="-user16-29-69-92-85-06605877-MR"/>
          <p:cNvPicPr>
            <a:picLocks noChangeAspect="1" noChangeArrowheads="1"/>
          </p:cNvPicPr>
          <p:nvPr/>
        </p:nvPicPr>
        <p:blipFill>
          <a:blip r:embed="rId2" cstate="print"/>
          <a:srcRect b="7140"/>
          <a:stretch>
            <a:fillRect/>
          </a:stretch>
        </p:blipFill>
        <p:spPr bwMode="auto">
          <a:xfrm>
            <a:off x="971550" y="2852738"/>
            <a:ext cx="30241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6" name="Line 8"/>
          <p:cNvSpPr>
            <a:spLocks noChangeShapeType="1"/>
          </p:cNvSpPr>
          <p:nvPr/>
        </p:nvSpPr>
        <p:spPr bwMode="auto">
          <a:xfrm>
            <a:off x="6156325" y="4076700"/>
            <a:ext cx="287338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4789488" y="1628775"/>
            <a:ext cx="27352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농양이 있다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배농 </a:t>
            </a:r>
            <a:r>
              <a:rPr lang="en-US" altLang="ko-KR" sz="2400"/>
              <a:t>+ </a:t>
            </a:r>
            <a:r>
              <a:rPr lang="ko-KR" altLang="en-US" sz="2400"/>
              <a:t>항균제</a:t>
            </a:r>
          </a:p>
        </p:txBody>
      </p:sp>
      <p:pic>
        <p:nvPicPr>
          <p:cNvPr id="211978" name="Picture 10" descr="-user24-24-15-37-46-5255146-CT"/>
          <p:cNvPicPr>
            <a:picLocks noChangeAspect="1" noChangeArrowheads="1"/>
          </p:cNvPicPr>
          <p:nvPr/>
        </p:nvPicPr>
        <p:blipFill>
          <a:blip r:embed="rId3" cstate="print"/>
          <a:srcRect t="11516"/>
          <a:stretch>
            <a:fillRect/>
          </a:stretch>
        </p:blipFill>
        <p:spPr bwMode="auto">
          <a:xfrm>
            <a:off x="4787900" y="2852738"/>
            <a:ext cx="30956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9" name="Line 11"/>
          <p:cNvSpPr>
            <a:spLocks noChangeShapeType="1"/>
          </p:cNvSpPr>
          <p:nvPr/>
        </p:nvSpPr>
        <p:spPr bwMode="auto">
          <a:xfrm>
            <a:off x="1979613" y="4437063"/>
            <a:ext cx="360362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4932363" y="4437063"/>
            <a:ext cx="360362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smtClean="0"/>
              <a:t>항생제는 적절하지만</a:t>
            </a:r>
            <a:endParaRPr lang="en-US" altLang="ko-KR" sz="4400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561262" cy="2447925"/>
          </a:xfrm>
          <a:noFill/>
          <a:ln/>
        </p:spPr>
        <p:txBody>
          <a:bodyPr/>
          <a:lstStyle/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539750" y="1700213"/>
            <a:ext cx="75612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약물용량이 부족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 i="1"/>
              <a:t>P. jirovecii</a:t>
            </a:r>
            <a:r>
              <a:rPr lang="en-US" altLang="ko-KR" sz="2400"/>
              <a:t> pneumonia </a:t>
            </a:r>
            <a:r>
              <a:rPr lang="ko-KR" altLang="en-US" sz="2400"/>
              <a:t>치료에 추천하는 용량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en-US" altLang="ko-KR" sz="2400"/>
              <a:t>Trimethoprim 5 mg/kg every 6 hour</a:t>
            </a:r>
          </a:p>
        </p:txBody>
      </p:sp>
      <p:pic>
        <p:nvPicPr>
          <p:cNvPr id="215045" name="Picture 5" descr="김정선_29239924"/>
          <p:cNvPicPr>
            <a:picLocks noChangeAspect="1" noChangeArrowheads="1"/>
          </p:cNvPicPr>
          <p:nvPr/>
        </p:nvPicPr>
        <p:blipFill>
          <a:blip r:embed="rId2" cstate="print"/>
          <a:srcRect b="14323"/>
          <a:stretch>
            <a:fillRect/>
          </a:stretch>
        </p:blipFill>
        <p:spPr bwMode="auto">
          <a:xfrm>
            <a:off x="1042988" y="3429000"/>
            <a:ext cx="2627312" cy="2735263"/>
          </a:xfrm>
          <a:prstGeom prst="rect">
            <a:avLst/>
          </a:prstGeom>
          <a:noFill/>
        </p:spPr>
      </p:pic>
      <p:pic>
        <p:nvPicPr>
          <p:cNvPr id="215046" name="Picture 6" descr="cyst"/>
          <p:cNvPicPr>
            <a:picLocks noChangeAspect="1" noChangeArrowheads="1"/>
          </p:cNvPicPr>
          <p:nvPr/>
        </p:nvPicPr>
        <p:blipFill>
          <a:blip r:embed="rId3" cstate="print"/>
          <a:srcRect l="19960" t="53564" r="63722" b="20284"/>
          <a:stretch>
            <a:fillRect/>
          </a:stretch>
        </p:blipFill>
        <p:spPr bwMode="auto">
          <a:xfrm>
            <a:off x="3851275" y="3500438"/>
            <a:ext cx="3311525" cy="270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적절한 항생제 처방의 중요성</a:t>
            </a:r>
            <a:endParaRPr lang="ko-KR" altLang="en-US" dirty="0"/>
          </a:p>
        </p:txBody>
      </p:sp>
      <p:pic>
        <p:nvPicPr>
          <p:cNvPr id="1026" name="Picture 2" descr="http://businessnews.chosun.com/site/data/img_dir/2010/09/06/201009060133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6134100" cy="3876676"/>
          </a:xfrm>
          <a:prstGeom prst="rect">
            <a:avLst/>
          </a:prstGeom>
          <a:noFill/>
        </p:spPr>
      </p:pic>
      <p:pic>
        <p:nvPicPr>
          <p:cNvPr id="1028" name="Picture 4" descr="http://kid.chosun.com/site/data/img_dir/2010/09/27/201009270154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286000" cy="2105026"/>
          </a:xfrm>
          <a:prstGeom prst="rect">
            <a:avLst/>
          </a:prstGeom>
          <a:noFill/>
        </p:spPr>
      </p:pic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smtClean="0"/>
              <a:t>항생제는 적절하지만</a:t>
            </a:r>
            <a:endParaRPr lang="en-US" altLang="ko-KR" sz="4400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561262" cy="2447925"/>
          </a:xfrm>
          <a:noFill/>
          <a:ln/>
        </p:spPr>
        <p:txBody>
          <a:bodyPr/>
          <a:lstStyle/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539750" y="1771650"/>
            <a:ext cx="75612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약물상호작용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580063" y="6477000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Clin Pharmacol Ther 53:292, 1993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5288" y="2349500"/>
            <a:ext cx="8066087" cy="3894138"/>
            <a:chOff x="249" y="1480"/>
            <a:chExt cx="5081" cy="2453"/>
          </a:xfrm>
        </p:grpSpPr>
        <p:pic>
          <p:nvPicPr>
            <p:cNvPr id="219143" name="Picture 7" descr="inter-2"/>
            <p:cNvPicPr>
              <a:picLocks noChangeAspect="1" noChangeArrowheads="1"/>
            </p:cNvPicPr>
            <p:nvPr/>
          </p:nvPicPr>
          <p:blipFill>
            <a:blip r:embed="rId2" cstate="print"/>
            <a:srcRect l="50000" b="50000"/>
            <a:stretch>
              <a:fillRect/>
            </a:stretch>
          </p:blipFill>
          <p:spPr bwMode="auto">
            <a:xfrm>
              <a:off x="249" y="1480"/>
              <a:ext cx="3312" cy="2453"/>
            </a:xfrm>
            <a:prstGeom prst="rect">
              <a:avLst/>
            </a:prstGeom>
            <a:noFill/>
          </p:spPr>
        </p:pic>
        <p:sp>
          <p:nvSpPr>
            <p:cNvPr id="219145" name="Rectangle 9"/>
            <p:cNvSpPr>
              <a:spLocks noChangeArrowheads="1"/>
            </p:cNvSpPr>
            <p:nvPr/>
          </p:nvSpPr>
          <p:spPr bwMode="auto">
            <a:xfrm>
              <a:off x="249" y="1480"/>
              <a:ext cx="272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146" name="Text Box 10"/>
            <p:cNvSpPr txBox="1">
              <a:spLocks noChangeArrowheads="1"/>
            </p:cNvSpPr>
            <p:nvPr/>
          </p:nvSpPr>
          <p:spPr bwMode="auto">
            <a:xfrm>
              <a:off x="3470" y="3158"/>
              <a:ext cx="186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/>
                <a:t>ciprofloxacin + antacid</a:t>
              </a:r>
            </a:p>
          </p:txBody>
        </p:sp>
        <p:sp>
          <p:nvSpPr>
            <p:cNvPr id="219147" name="Text Box 11"/>
            <p:cNvSpPr txBox="1">
              <a:spLocks noChangeArrowheads="1"/>
            </p:cNvSpPr>
            <p:nvPr/>
          </p:nvSpPr>
          <p:spPr bwMode="auto">
            <a:xfrm>
              <a:off x="3470" y="1979"/>
              <a:ext cx="186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/>
                <a:t>ciprofloxacin </a:t>
              </a:r>
            </a:p>
          </p:txBody>
        </p:sp>
        <p:sp>
          <p:nvSpPr>
            <p:cNvPr id="219149" name="Line 13"/>
            <p:cNvSpPr>
              <a:spLocks noChangeShapeType="1"/>
            </p:cNvSpPr>
            <p:nvPr/>
          </p:nvSpPr>
          <p:spPr bwMode="auto">
            <a:xfrm flipH="1">
              <a:off x="1202" y="3294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150" name="Line 14"/>
            <p:cNvSpPr>
              <a:spLocks noChangeShapeType="1"/>
            </p:cNvSpPr>
            <p:nvPr/>
          </p:nvSpPr>
          <p:spPr bwMode="auto">
            <a:xfrm flipH="1">
              <a:off x="1202" y="2115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smtClean="0"/>
              <a:t>항생제는 적절하지만</a:t>
            </a:r>
            <a:endParaRPr lang="en-US" altLang="ko-KR" sz="4400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561262" cy="2447925"/>
          </a:xfrm>
          <a:noFill/>
          <a:ln/>
        </p:spPr>
        <p:txBody>
          <a:bodyPr/>
          <a:lstStyle/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  <a:p>
            <a:endParaRPr lang="ko-KR" altLang="en-US" smtClean="0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539750" y="1700213"/>
            <a:ext cx="7561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800"/>
              <a:t>약열이다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임상적으로 호전되었으나 발열 지속</a:t>
            </a:r>
          </a:p>
          <a:p>
            <a:pPr marL="517525" lvl="1" indent="-246063" eaLnBrk="0" hangingPunct="0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r>
              <a:rPr lang="ko-KR" altLang="en-US" sz="2400"/>
              <a:t>호산구증가와 발진이 동반되면 진단에 도움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항생제의 병합</a:t>
            </a:r>
            <a:r>
              <a:rPr lang="en-US" altLang="ko-KR"/>
              <a:t>-</a:t>
            </a:r>
            <a:r>
              <a:rPr lang="ko-KR" altLang="en-US"/>
              <a:t>적응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400" dirty="0"/>
              <a:t>내성출현의 예방</a:t>
            </a:r>
          </a:p>
          <a:p>
            <a:pPr lvl="1">
              <a:lnSpc>
                <a:spcPct val="90000"/>
              </a:lnSpc>
            </a:pPr>
            <a:r>
              <a:rPr lang="ko-KR" altLang="en-US" sz="2000" dirty="0"/>
              <a:t>결핵</a:t>
            </a:r>
            <a:r>
              <a:rPr lang="en-US" altLang="ko-KR" sz="2000" dirty="0"/>
              <a:t>,prosthesis(</a:t>
            </a:r>
            <a:r>
              <a:rPr lang="en-US" altLang="ko-KR" sz="2000" dirty="0" err="1"/>
              <a:t>RFP+quinolone</a:t>
            </a:r>
            <a:r>
              <a:rPr lang="en-US" altLang="ko-KR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/>
              <a:t>Pseudomonas(</a:t>
            </a:r>
            <a:r>
              <a:rPr lang="en-US" altLang="ko-KR" sz="2000" dirty="0" err="1"/>
              <a:t>imipenem+AG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fluoroquinolone</a:t>
            </a:r>
            <a:r>
              <a:rPr lang="en-US" altLang="ko-KR" sz="2000" dirty="0"/>
              <a:t>)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ko-KR" sz="2000" dirty="0"/>
          </a:p>
          <a:p>
            <a:pPr>
              <a:lnSpc>
                <a:spcPct val="90000"/>
              </a:lnSpc>
            </a:pPr>
            <a:r>
              <a:rPr lang="ko-KR" altLang="en-US" sz="2400" dirty="0"/>
              <a:t>혼합감염</a:t>
            </a:r>
            <a:r>
              <a:rPr lang="en-US" altLang="ko-KR" sz="2400" dirty="0"/>
              <a:t>—</a:t>
            </a:r>
            <a:r>
              <a:rPr lang="ko-KR" altLang="en-US" sz="2400" dirty="0"/>
              <a:t>복강</a:t>
            </a:r>
            <a:r>
              <a:rPr lang="en-US" altLang="ko-KR" sz="2400" dirty="0"/>
              <a:t>/</a:t>
            </a:r>
            <a:r>
              <a:rPr lang="ko-KR" altLang="en-US" sz="2400" dirty="0"/>
              <a:t>골반 감염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/>
              <a:t> +</a:t>
            </a:r>
            <a:r>
              <a:rPr lang="en-US" altLang="ko-KR" sz="2000" dirty="0" err="1" smtClean="0"/>
              <a:t>metronidazole</a:t>
            </a:r>
            <a:endParaRPr lang="en-US" altLang="ko-KR" sz="2000" dirty="0" smtClean="0"/>
          </a:p>
          <a:p>
            <a:pPr lvl="1">
              <a:lnSpc>
                <a:spcPct val="90000"/>
              </a:lnSpc>
              <a:buNone/>
            </a:pPr>
            <a:endParaRPr lang="en-US" altLang="ko-KR" sz="2000" dirty="0"/>
          </a:p>
          <a:p>
            <a:pPr>
              <a:lnSpc>
                <a:spcPct val="90000"/>
              </a:lnSpc>
            </a:pPr>
            <a:r>
              <a:rPr lang="ko-KR" altLang="en-US" sz="2400" dirty="0"/>
              <a:t>초기</a:t>
            </a:r>
            <a:r>
              <a:rPr lang="en-US" altLang="ko-KR" sz="2400" dirty="0"/>
              <a:t>(</a:t>
            </a:r>
            <a:r>
              <a:rPr lang="ko-KR" altLang="en-US" sz="2400" dirty="0"/>
              <a:t>경험</a:t>
            </a:r>
            <a:r>
              <a:rPr lang="en-US" altLang="ko-KR" sz="2400" dirty="0"/>
              <a:t>)</a:t>
            </a:r>
            <a:r>
              <a:rPr lang="ko-KR" altLang="en-US" sz="2400" dirty="0"/>
              <a:t>치료</a:t>
            </a:r>
            <a:r>
              <a:rPr lang="en-US" altLang="ko-KR" sz="2400" dirty="0"/>
              <a:t>—</a:t>
            </a:r>
            <a:r>
              <a:rPr lang="en-US" altLang="ko-KR" sz="2400" dirty="0" err="1"/>
              <a:t>neutropenia,septic</a:t>
            </a:r>
            <a:r>
              <a:rPr lang="en-US" altLang="ko-KR" sz="2400" dirty="0"/>
              <a:t> shock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/>
              <a:t>(</a:t>
            </a:r>
            <a:r>
              <a:rPr lang="en-US" altLang="ko-KR" sz="2000" dirty="0" err="1"/>
              <a:t>Cefepime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meropenem+AG</a:t>
            </a:r>
            <a:r>
              <a:rPr lang="en-US" altLang="ko-KR" sz="2000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altLang="ko-KR" sz="2000" dirty="0"/>
          </a:p>
          <a:p>
            <a:pPr>
              <a:lnSpc>
                <a:spcPct val="90000"/>
              </a:lnSpc>
            </a:pPr>
            <a:r>
              <a:rPr lang="ko-KR" altLang="en-US" sz="2400" dirty="0"/>
              <a:t>상승효과</a:t>
            </a:r>
            <a:r>
              <a:rPr lang="en-US" altLang="ko-KR" sz="2400" dirty="0"/>
              <a:t>—see </a:t>
            </a:r>
            <a:r>
              <a:rPr lang="en-US" altLang="ko-KR" sz="2400" dirty="0" smtClean="0"/>
              <a:t>next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상승효과</a:t>
            </a:r>
            <a:r>
              <a:rPr lang="en-US" altLang="ko-KR"/>
              <a:t>(Synergism)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err="1"/>
              <a:t>Enterococcal</a:t>
            </a:r>
            <a:r>
              <a:rPr lang="en-US" altLang="ko-KR" sz="2000" dirty="0"/>
              <a:t> </a:t>
            </a:r>
            <a:r>
              <a:rPr lang="en-US" altLang="ko-KR" sz="2000" dirty="0" err="1"/>
              <a:t>endocarditis</a:t>
            </a:r>
            <a:endParaRPr lang="en-US" altLang="ko-KR" sz="2000" dirty="0"/>
          </a:p>
          <a:p>
            <a:pPr lvl="1">
              <a:lnSpc>
                <a:spcPct val="80000"/>
              </a:lnSpc>
            </a:pPr>
            <a:r>
              <a:rPr lang="en-US" altLang="ko-KR" sz="1800" dirty="0"/>
              <a:t>Pen(</a:t>
            </a:r>
            <a:r>
              <a:rPr lang="en-US" altLang="ko-KR" sz="1800" dirty="0" err="1"/>
              <a:t>ampicillin+AG</a:t>
            </a:r>
            <a:r>
              <a:rPr lang="en-US" altLang="ko-KR" sz="1800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ko-KR" sz="2000" dirty="0"/>
              <a:t>Strep. </a:t>
            </a:r>
            <a:r>
              <a:rPr lang="en-US" altLang="ko-KR" sz="2000" dirty="0" err="1"/>
              <a:t>Viridans</a:t>
            </a:r>
            <a:r>
              <a:rPr lang="en-US" altLang="ko-KR" sz="2000" dirty="0"/>
              <a:t> </a:t>
            </a:r>
            <a:r>
              <a:rPr lang="en-US" altLang="ko-KR" sz="2000" dirty="0" err="1"/>
              <a:t>endocarditis</a:t>
            </a:r>
            <a:endParaRPr lang="en-US" altLang="ko-KR" sz="2000" dirty="0"/>
          </a:p>
          <a:p>
            <a:pPr lvl="1">
              <a:lnSpc>
                <a:spcPct val="80000"/>
              </a:lnSpc>
            </a:pPr>
            <a:r>
              <a:rPr lang="en-US" altLang="ko-KR" sz="1800" dirty="0" err="1"/>
              <a:t>Pen+SM</a:t>
            </a:r>
            <a:endParaRPr lang="en-US" altLang="ko-KR" sz="1800" dirty="0"/>
          </a:p>
          <a:p>
            <a:pPr>
              <a:lnSpc>
                <a:spcPct val="80000"/>
              </a:lnSpc>
            </a:pPr>
            <a:r>
              <a:rPr lang="en-US" altLang="ko-KR" sz="2000" dirty="0" err="1"/>
              <a:t>S.aureus</a:t>
            </a:r>
            <a:r>
              <a:rPr lang="en-US" altLang="ko-KR" sz="2000" dirty="0"/>
              <a:t> </a:t>
            </a:r>
            <a:r>
              <a:rPr lang="en-US" altLang="ko-KR" sz="2000" dirty="0" err="1"/>
              <a:t>endocarditis</a:t>
            </a:r>
            <a:endParaRPr lang="en-US" altLang="ko-KR" sz="2000" dirty="0"/>
          </a:p>
          <a:p>
            <a:pPr lvl="1">
              <a:lnSpc>
                <a:spcPct val="80000"/>
              </a:lnSpc>
            </a:pPr>
            <a:r>
              <a:rPr lang="en-US" altLang="ko-KR" sz="1800" dirty="0" err="1"/>
              <a:t>nafcillin+AG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vanco+AG</a:t>
            </a:r>
            <a:endParaRPr lang="en-US" altLang="ko-KR" sz="1800" dirty="0"/>
          </a:p>
          <a:p>
            <a:pPr>
              <a:lnSpc>
                <a:spcPct val="80000"/>
              </a:lnSpc>
            </a:pPr>
            <a:r>
              <a:rPr lang="en-US" altLang="ko-KR" sz="2000" dirty="0"/>
              <a:t>Pseudomonas </a:t>
            </a:r>
            <a:r>
              <a:rPr lang="en-US" altLang="ko-KR" sz="2000" dirty="0" err="1"/>
              <a:t>aeruginosa</a:t>
            </a:r>
            <a:endParaRPr lang="en-US" altLang="ko-KR" sz="2000" dirty="0"/>
          </a:p>
          <a:p>
            <a:pPr lvl="1">
              <a:lnSpc>
                <a:spcPct val="80000"/>
              </a:lnSpc>
            </a:pPr>
            <a:r>
              <a:rPr lang="en-US" altLang="ko-KR" sz="1800" dirty="0" err="1"/>
              <a:t>piperacillin+AG,ticarcillin+AG</a:t>
            </a:r>
            <a:endParaRPr lang="en-US" altLang="ko-KR" sz="1800" dirty="0"/>
          </a:p>
          <a:p>
            <a:pPr>
              <a:lnSpc>
                <a:spcPct val="80000"/>
              </a:lnSpc>
            </a:pPr>
            <a:r>
              <a:rPr lang="en-US" altLang="ko-KR" sz="2000" dirty="0" err="1"/>
              <a:t>Cotrimoxazole</a:t>
            </a:r>
            <a:endParaRPr lang="en-US" altLang="ko-KR" sz="2000" dirty="0"/>
          </a:p>
          <a:p>
            <a:pPr lvl="1">
              <a:lnSpc>
                <a:spcPct val="80000"/>
              </a:lnSpc>
            </a:pPr>
            <a:r>
              <a:rPr lang="en-US" altLang="ko-KR" sz="1800" dirty="0" err="1"/>
              <a:t>sulfamethoxazole+trimethoprim</a:t>
            </a:r>
            <a:endParaRPr lang="en-US" altLang="ko-KR" sz="1800" dirty="0"/>
          </a:p>
          <a:p>
            <a:pPr>
              <a:lnSpc>
                <a:spcPct val="80000"/>
              </a:lnSpc>
            </a:pPr>
            <a:r>
              <a:rPr lang="en-US" altLang="ko-KR" sz="2000" dirty="0"/>
              <a:t>AmphoB+5FC</a:t>
            </a:r>
          </a:p>
          <a:p>
            <a:pPr>
              <a:lnSpc>
                <a:spcPct val="80000"/>
              </a:lnSpc>
            </a:pPr>
            <a:r>
              <a:rPr lang="el-GR" altLang="ko-KR" sz="2000" dirty="0">
                <a:cs typeface="Times New Roman" pitchFamily="18" charset="0"/>
              </a:rPr>
              <a:t>Β</a:t>
            </a:r>
            <a:r>
              <a:rPr lang="en-US" altLang="ko-KR" sz="2000" dirty="0">
                <a:cs typeface="Times New Roman" pitchFamily="18" charset="0"/>
              </a:rPr>
              <a:t>-</a:t>
            </a:r>
            <a:r>
              <a:rPr lang="en-US" altLang="ko-KR" sz="2000" dirty="0" err="1">
                <a:cs typeface="Times New Roman" pitchFamily="18" charset="0"/>
              </a:rPr>
              <a:t>lactam</a:t>
            </a:r>
            <a:r>
              <a:rPr lang="en-US" altLang="ko-KR" sz="2000" dirty="0">
                <a:cs typeface="Times New Roman" pitchFamily="18" charset="0"/>
              </a:rPr>
              <a:t>+</a:t>
            </a:r>
            <a:r>
              <a:rPr lang="el-GR" altLang="ko-KR" sz="2000" dirty="0">
                <a:cs typeface="Times New Roman" pitchFamily="18" charset="0"/>
              </a:rPr>
              <a:t>β</a:t>
            </a:r>
            <a:r>
              <a:rPr lang="en-US" altLang="ko-KR" sz="2000" dirty="0">
                <a:cs typeface="Times New Roman" pitchFamily="18" charset="0"/>
              </a:rPr>
              <a:t>-</a:t>
            </a:r>
            <a:r>
              <a:rPr lang="en-US" altLang="ko-KR" sz="2000" dirty="0" err="1">
                <a:cs typeface="Times New Roman" pitchFamily="18" charset="0"/>
              </a:rPr>
              <a:t>lactam</a:t>
            </a:r>
            <a:endParaRPr lang="en-US" altLang="ko-KR" sz="20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ko-KR" sz="1800" dirty="0" err="1">
                <a:cs typeface="Times New Roman" pitchFamily="18" charset="0"/>
              </a:rPr>
              <a:t>Pipercillin</a:t>
            </a:r>
            <a:r>
              <a:rPr lang="en-US" altLang="ko-KR" sz="1800" dirty="0">
                <a:cs typeface="Times New Roman" pitchFamily="18" charset="0"/>
              </a:rPr>
              <a:t>/</a:t>
            </a:r>
            <a:r>
              <a:rPr lang="en-US" altLang="ko-KR" sz="1800" dirty="0" err="1">
                <a:cs typeface="Times New Roman" pitchFamily="18" charset="0"/>
              </a:rPr>
              <a:t>Tazobactam</a:t>
            </a:r>
            <a:r>
              <a:rPr lang="en-US" altLang="ko-KR" sz="1800" dirty="0">
                <a:cs typeface="Times New Roman" pitchFamily="18" charset="0"/>
              </a:rPr>
              <a:t>; </a:t>
            </a:r>
            <a:r>
              <a:rPr lang="en-US" altLang="ko-KR" sz="1800" dirty="0" err="1">
                <a:cs typeface="Times New Roman" pitchFamily="18" charset="0"/>
              </a:rPr>
              <a:t>Ampicillin</a:t>
            </a:r>
            <a:r>
              <a:rPr lang="en-US" altLang="ko-KR" sz="1800" dirty="0">
                <a:cs typeface="Times New Roman" pitchFamily="18" charset="0"/>
              </a:rPr>
              <a:t>/</a:t>
            </a:r>
            <a:r>
              <a:rPr lang="en-US" altLang="ko-KR" sz="1800" dirty="0" err="1">
                <a:cs typeface="Times New Roman" pitchFamily="18" charset="0"/>
              </a:rPr>
              <a:t>sulbactam</a:t>
            </a:r>
            <a:r>
              <a:rPr lang="en-US" altLang="ko-KR" sz="1800" dirty="0">
                <a:cs typeface="Times New Roman" pitchFamily="18" charset="0"/>
              </a:rPr>
              <a:t> (or </a:t>
            </a:r>
            <a:r>
              <a:rPr lang="en-US" altLang="ko-KR" sz="1800" dirty="0" err="1">
                <a:cs typeface="Times New Roman" pitchFamily="18" charset="0"/>
              </a:rPr>
              <a:t>clavulanate</a:t>
            </a:r>
            <a:r>
              <a:rPr lang="en-US" altLang="ko-KR" sz="1800" dirty="0">
                <a:cs typeface="Times New Roman" pitchFamily="18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err="1">
                <a:cs typeface="Times New Roman" pitchFamily="18" charset="0"/>
              </a:rPr>
              <a:t>Fosfomycin</a:t>
            </a:r>
            <a:r>
              <a:rPr lang="en-US" altLang="ko-KR" sz="1800" dirty="0">
                <a:cs typeface="Times New Roman" pitchFamily="18" charset="0"/>
              </a:rPr>
              <a:t>+ </a:t>
            </a:r>
            <a:r>
              <a:rPr lang="el-GR" altLang="ko-KR" sz="1800" dirty="0">
                <a:cs typeface="Times New Roman" pitchFamily="18" charset="0"/>
              </a:rPr>
              <a:t>β</a:t>
            </a:r>
            <a:r>
              <a:rPr lang="en-US" altLang="ko-KR" sz="1800" dirty="0">
                <a:cs typeface="Times New Roman" pitchFamily="18" charset="0"/>
              </a:rPr>
              <a:t>-</a:t>
            </a:r>
            <a:r>
              <a:rPr lang="en-US" altLang="ko-KR" sz="1800" dirty="0" err="1">
                <a:cs typeface="Times New Roman" pitchFamily="18" charset="0"/>
              </a:rPr>
              <a:t>lactam</a:t>
            </a:r>
            <a:endParaRPr lang="el-GR" altLang="ko-KR" sz="18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1800" dirty="0"/>
          </a:p>
          <a:p>
            <a:pPr lvl="1">
              <a:lnSpc>
                <a:spcPct val="80000"/>
              </a:lnSpc>
            </a:pPr>
            <a:endParaRPr lang="en-US" altLang="ko-KR" sz="1800" dirty="0"/>
          </a:p>
          <a:p>
            <a:pPr lvl="1">
              <a:lnSpc>
                <a:spcPct val="80000"/>
              </a:lnSpc>
            </a:pPr>
            <a:endParaRPr lang="en-US" altLang="ko-KR" sz="1800" dirty="0"/>
          </a:p>
          <a:p>
            <a:pPr lvl="1">
              <a:lnSpc>
                <a:spcPct val="80000"/>
              </a:lnSpc>
            </a:pPr>
            <a:endParaRPr lang="en-US" altLang="ko-KR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병합요법의 단점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1) </a:t>
            </a:r>
            <a:r>
              <a:rPr lang="ko-KR" altLang="en-US" dirty="0" smtClean="0"/>
              <a:t>길항작용</a:t>
            </a:r>
            <a:endParaRPr lang="ko-KR" altLang="en-US" dirty="0"/>
          </a:p>
          <a:p>
            <a:pPr lvl="1">
              <a:lnSpc>
                <a:spcPct val="90000"/>
              </a:lnSpc>
            </a:pPr>
            <a:r>
              <a:rPr lang="en-US" altLang="ko-KR" dirty="0" err="1"/>
              <a:t>Penicillin+TC</a:t>
            </a:r>
            <a:r>
              <a:rPr lang="en-US" altLang="ko-KR" dirty="0"/>
              <a:t> (for pneumococcal meningitis)</a:t>
            </a:r>
          </a:p>
          <a:p>
            <a:pPr lvl="1">
              <a:lnSpc>
                <a:spcPct val="90000"/>
              </a:lnSpc>
            </a:pPr>
            <a:r>
              <a:rPr lang="en-US" altLang="ko-KR" dirty="0" err="1"/>
              <a:t>Amp+CM+SM</a:t>
            </a:r>
            <a:endParaRPr lang="en-US" altLang="ko-KR" dirty="0"/>
          </a:p>
          <a:p>
            <a:pPr lvl="1">
              <a:lnSpc>
                <a:spcPct val="90000"/>
              </a:lnSpc>
            </a:pPr>
            <a:r>
              <a:rPr lang="en-US" altLang="ko-KR" dirty="0" err="1"/>
              <a:t>Cefoxitin</a:t>
            </a:r>
            <a:r>
              <a:rPr lang="en-US" altLang="ko-KR" dirty="0"/>
              <a:t>, </a:t>
            </a:r>
            <a:r>
              <a:rPr lang="en-US" altLang="ko-KR" dirty="0" err="1"/>
              <a:t>imipenem</a:t>
            </a:r>
            <a:r>
              <a:rPr lang="en-US" altLang="ko-KR" dirty="0"/>
              <a:t>+ other </a:t>
            </a:r>
            <a:r>
              <a:rPr lang="el-GR" altLang="ko-KR" dirty="0">
                <a:cs typeface="Times New Roman" pitchFamily="18" charset="0"/>
              </a:rPr>
              <a:t>β</a:t>
            </a:r>
            <a:r>
              <a:rPr lang="en-US" altLang="ko-KR" dirty="0">
                <a:cs typeface="Times New Roman" pitchFamily="18" charset="0"/>
              </a:rPr>
              <a:t>-</a:t>
            </a:r>
            <a:r>
              <a:rPr lang="en-US" altLang="ko-KR" dirty="0" err="1"/>
              <a:t>lactam</a:t>
            </a:r>
            <a:r>
              <a:rPr lang="en-US" altLang="ko-KR" dirty="0"/>
              <a:t>(</a:t>
            </a:r>
            <a:r>
              <a:rPr lang="en-US" altLang="ko-KR" dirty="0" err="1"/>
              <a:t>carbenicillin</a:t>
            </a:r>
            <a:r>
              <a:rPr lang="en-US" altLang="ko-KR" dirty="0"/>
              <a:t>): inactivation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2) </a:t>
            </a:r>
            <a:r>
              <a:rPr lang="ko-KR" altLang="en-US" dirty="0" smtClean="0"/>
              <a:t>비용</a:t>
            </a:r>
            <a:endParaRPr lang="ko-KR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3) </a:t>
            </a:r>
            <a:r>
              <a:rPr lang="ko-KR" altLang="en-US" dirty="0" smtClean="0"/>
              <a:t>중복감염</a:t>
            </a:r>
            <a:r>
              <a:rPr lang="en-US" altLang="ko-KR" dirty="0"/>
              <a:t>(</a:t>
            </a:r>
            <a:r>
              <a:rPr lang="en-US" altLang="ko-KR" dirty="0" err="1"/>
              <a:t>superinfection</a:t>
            </a:r>
            <a:r>
              <a:rPr lang="en-US" altLang="ko-KR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dirty="0" smtClean="0"/>
              <a:t>4) </a:t>
            </a:r>
            <a:r>
              <a:rPr lang="ko-KR" altLang="en-US" dirty="0" smtClean="0"/>
              <a:t>부작용</a:t>
            </a:r>
            <a:endParaRPr lang="ko-KR" altLang="en-US" dirty="0"/>
          </a:p>
          <a:p>
            <a:pPr lvl="1">
              <a:lnSpc>
                <a:spcPct val="90000"/>
              </a:lnSpc>
            </a:pPr>
            <a:endParaRPr lang="ko-KR" altLang="en-US" dirty="0"/>
          </a:p>
          <a:p>
            <a:pPr lvl="1">
              <a:lnSpc>
                <a:spcPct val="90000"/>
              </a:lnSpc>
            </a:pPr>
            <a:endParaRPr lang="en-US" altLang="ko-K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작용 기전에 따른 분류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894013" y="1828800"/>
          <a:ext cx="4184650" cy="4495800"/>
        </p:xfrm>
        <a:graphic>
          <a:graphicData uri="http://schemas.openxmlformats.org/presentationml/2006/ole">
            <p:oleObj spid="_x0000_s51202" name="Photo Editor 사진" r:id="rId4" imgW="3580952" imgH="3847619" progId="">
              <p:embed/>
            </p:oleObj>
          </a:graphicData>
        </a:graphic>
      </p:graphicFrame>
      <p:sp>
        <p:nvSpPr>
          <p:cNvPr id="1028" name="Oval 11"/>
          <p:cNvSpPr>
            <a:spLocks noChangeArrowheads="1"/>
          </p:cNvSpPr>
          <p:nvPr/>
        </p:nvSpPr>
        <p:spPr bwMode="auto">
          <a:xfrm>
            <a:off x="1217613" y="2209800"/>
            <a:ext cx="1676400" cy="9906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latin typeface="Times New Roman" pitchFamily="18" charset="0"/>
                <a:sym typeface="Symbol" pitchFamily="18" charset="2"/>
              </a:rPr>
              <a:t>-lactam</a:t>
            </a:r>
          </a:p>
          <a:p>
            <a:pPr algn="ctr"/>
            <a:r>
              <a:rPr lang="en-US" altLang="ko-KR" sz="2000">
                <a:latin typeface="Times New Roman" pitchFamily="18" charset="0"/>
                <a:sym typeface="Symbol" pitchFamily="18" charset="2"/>
              </a:rPr>
              <a:t>glycopeptide</a:t>
            </a:r>
          </a:p>
        </p:txBody>
      </p:sp>
      <p:sp>
        <p:nvSpPr>
          <p:cNvPr id="1029" name="Oval 13"/>
          <p:cNvSpPr>
            <a:spLocks noChangeArrowheads="1"/>
          </p:cNvSpPr>
          <p:nvPr/>
        </p:nvSpPr>
        <p:spPr bwMode="auto">
          <a:xfrm>
            <a:off x="989013" y="4724400"/>
            <a:ext cx="2895600" cy="1828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latin typeface="Times New Roman" pitchFamily="18" charset="0"/>
              </a:rPr>
              <a:t>aminoglycoside</a:t>
            </a:r>
          </a:p>
          <a:p>
            <a:pPr algn="ctr"/>
            <a:r>
              <a:rPr lang="en-US" altLang="ko-KR" sz="2000">
                <a:latin typeface="Times New Roman" pitchFamily="18" charset="0"/>
              </a:rPr>
              <a:t>tetracycline</a:t>
            </a:r>
          </a:p>
          <a:p>
            <a:pPr algn="ctr"/>
            <a:r>
              <a:rPr lang="en-US" altLang="ko-KR" sz="2000">
                <a:latin typeface="Times New Roman" pitchFamily="18" charset="0"/>
              </a:rPr>
              <a:t>macrolide</a:t>
            </a:r>
          </a:p>
          <a:p>
            <a:pPr algn="ctr"/>
            <a:r>
              <a:rPr lang="en-US" altLang="ko-KR" sz="2000">
                <a:latin typeface="Times New Roman" pitchFamily="18" charset="0"/>
              </a:rPr>
              <a:t>lincosamide</a:t>
            </a:r>
          </a:p>
          <a:p>
            <a:pPr algn="ctr"/>
            <a:r>
              <a:rPr lang="en-US" altLang="ko-KR" sz="2000">
                <a:latin typeface="Times New Roman" pitchFamily="18" charset="0"/>
              </a:rPr>
              <a:t>chloramphenicol</a:t>
            </a: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1217613" y="54991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1031" name="Oval 15"/>
          <p:cNvSpPr>
            <a:spLocks noChangeArrowheads="1"/>
          </p:cNvSpPr>
          <p:nvPr/>
        </p:nvSpPr>
        <p:spPr bwMode="auto">
          <a:xfrm>
            <a:off x="6704013" y="2286000"/>
            <a:ext cx="2209800" cy="1447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latin typeface="Times New Roman" pitchFamily="18" charset="0"/>
              </a:rPr>
              <a:t>quinolone</a:t>
            </a:r>
          </a:p>
          <a:p>
            <a:pPr algn="ctr"/>
            <a:r>
              <a:rPr lang="en-US" altLang="ko-KR" sz="2000">
                <a:latin typeface="Times New Roman" pitchFamily="18" charset="0"/>
              </a:rPr>
              <a:t>metronidazole</a:t>
            </a:r>
          </a:p>
          <a:p>
            <a:pPr algn="ctr"/>
            <a:r>
              <a:rPr lang="en-US" altLang="ko-KR" sz="2000">
                <a:latin typeface="Times New Roman" pitchFamily="18" charset="0"/>
              </a:rPr>
              <a:t>rifampicin</a:t>
            </a:r>
          </a:p>
          <a:p>
            <a:pPr algn="ctr"/>
            <a:r>
              <a:rPr lang="en-US" altLang="ko-KR" sz="2000">
                <a:latin typeface="Times New Roman" pitchFamily="18" charset="0"/>
              </a:rPr>
              <a:t>sulfonamide</a:t>
            </a:r>
          </a:p>
        </p:txBody>
      </p:sp>
      <p:sp>
        <p:nvSpPr>
          <p:cNvPr id="1032" name="AutoShape 16"/>
          <p:cNvSpPr>
            <a:spLocks noChangeArrowheads="1"/>
          </p:cNvSpPr>
          <p:nvPr/>
        </p:nvSpPr>
        <p:spPr bwMode="auto">
          <a:xfrm rot="1222202">
            <a:off x="2859088" y="2903538"/>
            <a:ext cx="121285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3" name="AutoShape 17"/>
          <p:cNvSpPr>
            <a:spLocks noChangeArrowheads="1"/>
          </p:cNvSpPr>
          <p:nvPr/>
        </p:nvSpPr>
        <p:spPr bwMode="auto">
          <a:xfrm rot="-2009191">
            <a:off x="3808413" y="4953000"/>
            <a:ext cx="121285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" name="AutoShape 18"/>
          <p:cNvSpPr>
            <a:spLocks noChangeArrowheads="1"/>
          </p:cNvSpPr>
          <p:nvPr/>
        </p:nvSpPr>
        <p:spPr bwMode="auto">
          <a:xfrm rot="9655437">
            <a:off x="5040313" y="3275013"/>
            <a:ext cx="1676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5" name="Text Box 19"/>
          <p:cNvSpPr txBox="1">
            <a:spLocks noChangeArrowheads="1"/>
          </p:cNvSpPr>
          <p:nvPr/>
        </p:nvSpPr>
        <p:spPr bwMode="auto">
          <a:xfrm>
            <a:off x="836613" y="1700213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>
                <a:latin typeface="Times New Roman" pitchFamily="18" charset="0"/>
              </a:rPr>
              <a:t>세포벽 합성 억제</a:t>
            </a:r>
          </a:p>
        </p:txBody>
      </p:sp>
      <p:sp>
        <p:nvSpPr>
          <p:cNvPr id="1036" name="Text Box 20"/>
          <p:cNvSpPr txBox="1">
            <a:spLocks noChangeArrowheads="1"/>
          </p:cNvSpPr>
          <p:nvPr/>
        </p:nvSpPr>
        <p:spPr bwMode="auto">
          <a:xfrm>
            <a:off x="6710363" y="1773238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>
                <a:latin typeface="Times New Roman" pitchFamily="18" charset="0"/>
              </a:rPr>
              <a:t>핵산 합성 억제</a:t>
            </a:r>
          </a:p>
        </p:txBody>
      </p:sp>
      <p:sp>
        <p:nvSpPr>
          <p:cNvPr id="1037" name="Text Box 21"/>
          <p:cNvSpPr txBox="1">
            <a:spLocks noChangeArrowheads="1"/>
          </p:cNvSpPr>
          <p:nvPr/>
        </p:nvSpPr>
        <p:spPr bwMode="auto">
          <a:xfrm>
            <a:off x="539750" y="4221163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>
                <a:latin typeface="Times New Roman" pitchFamily="18" charset="0"/>
              </a:rPr>
              <a:t>단백 합성 억제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항생제의 계열별 분류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63650" y="18288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smtClean="0">
                <a:solidFill>
                  <a:srgbClr val="C00000"/>
                </a:solidFill>
              </a:rPr>
              <a:t>penicillin</a:t>
            </a:r>
            <a:r>
              <a:rPr lang="en-US" altLang="ko-KR" sz="1800" dirty="0" smtClean="0">
                <a:solidFill>
                  <a:srgbClr val="C00000"/>
                </a:solidFill>
              </a:rPr>
              <a:t> 	</a:t>
            </a:r>
            <a:r>
              <a:rPr lang="en-US" altLang="ko-KR" sz="1800" dirty="0" err="1" smtClean="0">
                <a:solidFill>
                  <a:srgbClr val="C00000"/>
                </a:solidFill>
              </a:rPr>
              <a:t>ampicillin</a:t>
            </a:r>
            <a:r>
              <a:rPr lang="en-US" altLang="ko-KR" sz="1800" dirty="0" smtClean="0">
                <a:solidFill>
                  <a:srgbClr val="C00000"/>
                </a:solidFill>
              </a:rPr>
              <a:t>, </a:t>
            </a:r>
            <a:r>
              <a:rPr lang="en-US" altLang="ko-KR" sz="1800" dirty="0" err="1" smtClean="0">
                <a:solidFill>
                  <a:srgbClr val="C00000"/>
                </a:solidFill>
              </a:rPr>
              <a:t>methicillin</a:t>
            </a:r>
            <a:r>
              <a:rPr lang="en-US" altLang="ko-KR" sz="1800" dirty="0" smtClean="0">
                <a:solidFill>
                  <a:srgbClr val="C00000"/>
                </a:solidFill>
              </a:rPr>
              <a:t>, </a:t>
            </a:r>
            <a:r>
              <a:rPr lang="en-US" altLang="ko-KR" sz="1800" dirty="0" err="1" smtClean="0">
                <a:solidFill>
                  <a:srgbClr val="C00000"/>
                </a:solidFill>
              </a:rPr>
              <a:t>piperacillin</a:t>
            </a:r>
            <a:endParaRPr lang="en-US" altLang="ko-KR" sz="1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smtClean="0">
                <a:solidFill>
                  <a:srgbClr val="C00000"/>
                </a:solidFill>
              </a:rPr>
              <a:t>cephalosporin</a:t>
            </a:r>
            <a:r>
              <a:rPr lang="en-US" altLang="ko-KR" sz="1800" dirty="0" smtClean="0"/>
              <a:t> 	</a:t>
            </a:r>
            <a:r>
              <a:rPr lang="en-US" altLang="ko-KR" sz="1800" dirty="0" err="1" smtClean="0">
                <a:solidFill>
                  <a:srgbClr val="C00000"/>
                </a:solidFill>
              </a:rPr>
              <a:t>cefazolin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cefuroxime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cefotaxime</a:t>
            </a:r>
            <a:endParaRPr lang="en-US" altLang="ko-K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monobactam</a:t>
            </a:r>
            <a:r>
              <a:rPr lang="en-US" altLang="ko-KR" sz="1800" dirty="0" smtClean="0"/>
              <a:t> 	</a:t>
            </a:r>
            <a:r>
              <a:rPr lang="en-US" altLang="ko-KR" sz="1800" dirty="0" err="1" smtClean="0"/>
              <a:t>aztreonam</a:t>
            </a:r>
            <a:r>
              <a:rPr lang="en-US" altLang="ko-KR" sz="1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carbapenem</a:t>
            </a:r>
            <a:r>
              <a:rPr lang="en-US" altLang="ko-KR" sz="1800" dirty="0" smtClean="0"/>
              <a:t> 	</a:t>
            </a:r>
            <a:r>
              <a:rPr lang="en-US" altLang="ko-KR" sz="1800" dirty="0" err="1" smtClean="0"/>
              <a:t>imipenem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meropenem</a:t>
            </a:r>
            <a:r>
              <a:rPr lang="en-US" altLang="ko-KR" sz="1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aminoglycoside</a:t>
            </a:r>
            <a:r>
              <a:rPr lang="en-US" altLang="ko-KR" sz="1800" dirty="0" smtClean="0"/>
              <a:t> 	</a:t>
            </a:r>
            <a:r>
              <a:rPr lang="en-US" altLang="ko-KR" sz="1800" dirty="0" err="1" smtClean="0"/>
              <a:t>gentamicin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tobramycin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amikacin</a:t>
            </a:r>
            <a:r>
              <a:rPr lang="en-US" altLang="ko-KR" sz="1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macrolide</a:t>
            </a:r>
            <a:r>
              <a:rPr lang="en-US" altLang="ko-KR" sz="1800" dirty="0" smtClean="0"/>
              <a:t> 	erythromycin, </a:t>
            </a:r>
            <a:r>
              <a:rPr lang="en-US" altLang="ko-KR" sz="1800" dirty="0" err="1" smtClean="0"/>
              <a:t>azithromycin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roxithromycin</a:t>
            </a:r>
            <a:r>
              <a:rPr lang="en-US" altLang="ko-KR" sz="1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smtClean="0">
                <a:solidFill>
                  <a:srgbClr val="C00000"/>
                </a:solidFill>
              </a:rPr>
              <a:t>tetracycline</a:t>
            </a:r>
            <a:r>
              <a:rPr lang="en-US" altLang="ko-KR" sz="1800" dirty="0" smtClean="0">
                <a:solidFill>
                  <a:srgbClr val="C00000"/>
                </a:solidFill>
              </a:rPr>
              <a:t> 	</a:t>
            </a:r>
            <a:r>
              <a:rPr lang="en-US" altLang="ko-KR" sz="1800" dirty="0" err="1" smtClean="0">
                <a:solidFill>
                  <a:srgbClr val="C00000"/>
                </a:solidFill>
              </a:rPr>
              <a:t>doxycycline</a:t>
            </a:r>
            <a:r>
              <a:rPr lang="en-US" altLang="ko-KR" sz="1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>
                <a:solidFill>
                  <a:srgbClr val="C00000"/>
                </a:solidFill>
              </a:rPr>
              <a:t>glycopeptide</a:t>
            </a:r>
            <a:r>
              <a:rPr lang="en-US" altLang="ko-KR" sz="1800" dirty="0" smtClean="0">
                <a:solidFill>
                  <a:srgbClr val="C00000"/>
                </a:solidFill>
              </a:rPr>
              <a:t> 	</a:t>
            </a:r>
            <a:r>
              <a:rPr lang="en-US" altLang="ko-KR" sz="1800" dirty="0" err="1" smtClean="0">
                <a:solidFill>
                  <a:srgbClr val="C00000"/>
                </a:solidFill>
              </a:rPr>
              <a:t>vancomycin</a:t>
            </a:r>
            <a:r>
              <a:rPr lang="en-US" altLang="ko-KR" sz="1800" dirty="0" smtClean="0">
                <a:solidFill>
                  <a:srgbClr val="C00000"/>
                </a:solidFill>
              </a:rPr>
              <a:t>, </a:t>
            </a:r>
            <a:r>
              <a:rPr lang="en-US" altLang="ko-KR" sz="1800" dirty="0" err="1" smtClean="0">
                <a:solidFill>
                  <a:srgbClr val="C00000"/>
                </a:solidFill>
              </a:rPr>
              <a:t>teicoplanin</a:t>
            </a:r>
            <a:endParaRPr lang="en-US" altLang="ko-KR" sz="1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lincosamide</a:t>
            </a:r>
            <a:r>
              <a:rPr lang="en-US" altLang="ko-KR" sz="1800" dirty="0" smtClean="0"/>
              <a:t> 	</a:t>
            </a:r>
            <a:r>
              <a:rPr lang="en-US" altLang="ko-KR" sz="1800" dirty="0" err="1" smtClean="0"/>
              <a:t>clindamycin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lincomycin</a:t>
            </a:r>
            <a:endParaRPr lang="en-US" altLang="ko-K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quinolone</a:t>
            </a:r>
            <a:r>
              <a:rPr lang="en-US" altLang="ko-KR" sz="1800" dirty="0" smtClean="0"/>
              <a:t> 	ciprofloxacin, </a:t>
            </a:r>
            <a:r>
              <a:rPr lang="en-US" altLang="ko-KR" sz="1800" dirty="0" err="1" smtClean="0"/>
              <a:t>levofloxacin</a:t>
            </a:r>
            <a:endParaRPr lang="en-US" altLang="ko-K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chloramphenicol</a:t>
            </a:r>
            <a:endParaRPr lang="en-US" altLang="ko-KR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smtClean="0"/>
              <a:t>sulfonamide</a:t>
            </a:r>
            <a:r>
              <a:rPr lang="en-US" altLang="ko-KR" sz="1800" dirty="0" smtClean="0"/>
              <a:t> 	</a:t>
            </a:r>
            <a:r>
              <a:rPr lang="en-US" altLang="ko-KR" sz="1800" dirty="0" err="1" smtClean="0"/>
              <a:t>sulfamethoxazole</a:t>
            </a:r>
            <a:r>
              <a:rPr lang="en-US" altLang="ko-KR" sz="1800" dirty="0" smtClean="0"/>
              <a:t>/</a:t>
            </a:r>
            <a:r>
              <a:rPr lang="en-US" altLang="ko-KR" sz="1800" dirty="0" err="1" smtClean="0"/>
              <a:t>trimethoprim</a:t>
            </a:r>
            <a:endParaRPr lang="en-US" altLang="ko-K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rifampicin</a:t>
            </a:r>
            <a:endParaRPr lang="en-US" altLang="ko-KR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streptogramin</a:t>
            </a:r>
            <a:r>
              <a:rPr lang="en-US" altLang="ko-KR" sz="1800" b="1" dirty="0" smtClean="0"/>
              <a:t> 	</a:t>
            </a:r>
            <a:r>
              <a:rPr lang="en-US" altLang="ko-KR" sz="1800" dirty="0" err="1" smtClean="0"/>
              <a:t>quinupristin</a:t>
            </a:r>
            <a:r>
              <a:rPr lang="en-US" altLang="ko-KR" sz="1800" dirty="0" smtClean="0"/>
              <a:t>/</a:t>
            </a:r>
            <a:r>
              <a:rPr lang="en-US" altLang="ko-KR" sz="1800" dirty="0" err="1" smtClean="0"/>
              <a:t>dalfopristin</a:t>
            </a:r>
            <a:r>
              <a:rPr lang="en-US" altLang="ko-KR" sz="1800" dirty="0" smtClean="0"/>
              <a:t> (</a:t>
            </a:r>
            <a:r>
              <a:rPr lang="en-US" altLang="ko-KR" sz="1800" dirty="0" err="1" smtClean="0"/>
              <a:t>Synercid</a:t>
            </a:r>
            <a:r>
              <a:rPr lang="en-US" altLang="ko-KR" sz="1800" baseline="30000" dirty="0" err="1" smtClean="0"/>
              <a:t>R</a:t>
            </a:r>
            <a:r>
              <a:rPr lang="en-US" altLang="ko-KR" sz="1800" dirty="0" smtClean="0"/>
              <a:t>)</a:t>
            </a:r>
            <a:endParaRPr lang="en-US" altLang="ko-KR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04988" algn="l"/>
              </a:tabLst>
            </a:pPr>
            <a:r>
              <a:rPr lang="en-US" altLang="ko-KR" sz="1800" b="1" dirty="0" err="1" smtClean="0"/>
              <a:t>oxazolidinone</a:t>
            </a:r>
            <a:r>
              <a:rPr lang="en-US" altLang="ko-KR" sz="1800" b="1" dirty="0" smtClean="0"/>
              <a:t> 	</a:t>
            </a:r>
            <a:r>
              <a:rPr lang="en-US" altLang="ko-KR" sz="1800" dirty="0" err="1" smtClean="0"/>
              <a:t>linezolid</a:t>
            </a:r>
            <a:r>
              <a:rPr lang="en-US" altLang="ko-KR" sz="1800" dirty="0" smtClean="0"/>
              <a:t> (</a:t>
            </a:r>
            <a:r>
              <a:rPr lang="en-US" altLang="ko-KR" sz="1800" dirty="0" err="1" smtClean="0"/>
              <a:t>Zyvox</a:t>
            </a:r>
            <a:r>
              <a:rPr lang="en-US" altLang="ko-KR" sz="1800" baseline="30000" dirty="0" err="1" smtClean="0"/>
              <a:t>R</a:t>
            </a:r>
            <a:r>
              <a:rPr lang="en-US" altLang="ko-KR" sz="1800" dirty="0" smtClean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페니실린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190500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smtClean="0"/>
              <a:t>penicillin (</a:t>
            </a:r>
            <a:r>
              <a:rPr lang="ko-KR" altLang="en-US" sz="2800" smtClean="0"/>
              <a:t>천연산</a:t>
            </a:r>
            <a:r>
              <a:rPr lang="en-US" altLang="ko-KR" sz="2800" smtClean="0"/>
              <a:t>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ko-KR" sz="2400" smtClean="0"/>
              <a:t>	</a:t>
            </a:r>
            <a:r>
              <a:rPr lang="en-US" altLang="ko-KR" sz="2400" u="sng" smtClean="0">
                <a:solidFill>
                  <a:srgbClr val="004080"/>
                </a:solidFill>
              </a:rPr>
              <a:t>penicillin G</a:t>
            </a:r>
            <a:r>
              <a:rPr lang="en-US" altLang="ko-KR" sz="2400" smtClean="0">
                <a:solidFill>
                  <a:srgbClr val="004080"/>
                </a:solidFill>
              </a:rPr>
              <a:t>, penicillin V, </a:t>
            </a:r>
            <a:r>
              <a:rPr lang="en-US" altLang="ko-KR" sz="2400" u="sng" smtClean="0">
                <a:solidFill>
                  <a:srgbClr val="004080"/>
                </a:solidFill>
              </a:rPr>
              <a:t>benzathine penicillin 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/>
              <a:t>penicillinase resistant penicillin</a:t>
            </a:r>
            <a:r>
              <a:rPr lang="en-US" altLang="ko-KR" sz="2400" smtClean="0"/>
              <a:t>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ko-KR" sz="2400" smtClean="0"/>
              <a:t>	</a:t>
            </a:r>
            <a:r>
              <a:rPr lang="en-US" altLang="ko-KR" sz="2400" smtClean="0">
                <a:solidFill>
                  <a:srgbClr val="004080"/>
                </a:solidFill>
              </a:rPr>
              <a:t>methicillin, oxacillin, </a:t>
            </a:r>
            <a:r>
              <a:rPr lang="en-US" altLang="ko-KR" sz="2400" u="sng" smtClean="0">
                <a:solidFill>
                  <a:srgbClr val="004080"/>
                </a:solidFill>
              </a:rPr>
              <a:t>nafcillin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/>
              <a:t>aminopenicillin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ko-KR" sz="2400" smtClean="0"/>
              <a:t>	</a:t>
            </a:r>
            <a:r>
              <a:rPr lang="en-US" altLang="ko-KR" sz="2400" u="sng" smtClean="0">
                <a:solidFill>
                  <a:srgbClr val="004080"/>
                </a:solidFill>
              </a:rPr>
              <a:t>ampicillin</a:t>
            </a:r>
            <a:r>
              <a:rPr lang="en-US" altLang="ko-KR" sz="2400" smtClean="0">
                <a:solidFill>
                  <a:srgbClr val="004080"/>
                </a:solidFill>
              </a:rPr>
              <a:t>, </a:t>
            </a:r>
            <a:r>
              <a:rPr lang="en-US" altLang="ko-KR" sz="2400" u="sng" smtClean="0">
                <a:solidFill>
                  <a:srgbClr val="004080"/>
                </a:solidFill>
              </a:rPr>
              <a:t>amoxicillin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/>
              <a:t>carboxypenicillin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smtClean="0"/>
              <a:t>	</a:t>
            </a:r>
            <a:r>
              <a:rPr lang="en-US" altLang="ko-KR" sz="2400" smtClean="0">
                <a:solidFill>
                  <a:srgbClr val="004080"/>
                </a:solidFill>
              </a:rPr>
              <a:t>carbenicillin, ticarcillin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/>
              <a:t>ureidopenicillin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smtClean="0"/>
              <a:t>	</a:t>
            </a:r>
            <a:r>
              <a:rPr lang="en-US" altLang="ko-KR" sz="2400" u="sng" smtClean="0">
                <a:solidFill>
                  <a:srgbClr val="004080"/>
                </a:solidFill>
              </a:rPr>
              <a:t>piperacillin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세팔로스포린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76325" y="1811338"/>
            <a:ext cx="7772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CC"/>
                </a:solidFill>
              </a:rPr>
              <a:t>1</a:t>
            </a:r>
            <a:r>
              <a:rPr lang="ko-KR" altLang="en-US" sz="2800" dirty="0" smtClean="0">
                <a:solidFill>
                  <a:srgbClr val="0000CC"/>
                </a:solidFill>
              </a:rPr>
              <a:t>세대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2400" dirty="0" smtClean="0"/>
              <a:t>  </a:t>
            </a:r>
            <a:r>
              <a:rPr lang="en-US" altLang="ko-KR" sz="2400" dirty="0" err="1" smtClean="0"/>
              <a:t>cephalothin</a:t>
            </a:r>
            <a:r>
              <a:rPr lang="en-US" altLang="ko-KR" sz="2400" dirty="0" smtClean="0"/>
              <a:t>, </a:t>
            </a:r>
            <a:r>
              <a:rPr lang="en-US" altLang="ko-KR" sz="2400" u="sng" dirty="0" err="1" smtClean="0"/>
              <a:t>cefazolin</a:t>
            </a:r>
            <a:r>
              <a:rPr lang="en-US" altLang="ko-KR" sz="2400" dirty="0" smtClean="0"/>
              <a:t>, </a:t>
            </a:r>
            <a:r>
              <a:rPr lang="en-US" altLang="ko-KR" sz="2400" u="sng" dirty="0" err="1" smtClean="0"/>
              <a:t>cephalexin</a:t>
            </a:r>
            <a:r>
              <a:rPr lang="en-US" altLang="ko-KR" sz="2400" dirty="0" smtClean="0"/>
              <a:t>, </a:t>
            </a:r>
            <a:r>
              <a:rPr lang="en-US" altLang="ko-KR" sz="2400" u="sng" dirty="0" err="1" smtClean="0"/>
              <a:t>cephradine</a:t>
            </a:r>
            <a:endParaRPr lang="en-US" altLang="ko-KR" sz="2400" u="sng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CC"/>
                </a:solidFill>
              </a:rPr>
              <a:t>2</a:t>
            </a:r>
            <a:r>
              <a:rPr lang="ko-KR" altLang="en-US" sz="2800" dirty="0" smtClean="0">
                <a:solidFill>
                  <a:srgbClr val="0000CC"/>
                </a:solidFill>
              </a:rPr>
              <a:t>세대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2400" dirty="0" smtClean="0"/>
              <a:t>  </a:t>
            </a:r>
            <a:r>
              <a:rPr lang="en-US" altLang="ko-KR" sz="2400" u="sng" dirty="0" err="1" smtClean="0"/>
              <a:t>cefuroxime</a:t>
            </a:r>
            <a:r>
              <a:rPr lang="en-US" altLang="ko-KR" sz="2400" dirty="0" smtClean="0"/>
              <a:t>, </a:t>
            </a:r>
            <a:r>
              <a:rPr lang="en-US" altLang="ko-KR" sz="2400" u="sng" dirty="0" err="1" smtClean="0"/>
              <a:t>cefaclor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cefotiam</a:t>
            </a:r>
            <a:r>
              <a:rPr lang="en-US" altLang="ko-KR" sz="2400" dirty="0" smtClean="0"/>
              <a:t>,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ko-KR" sz="2400" dirty="0" smtClean="0"/>
              <a:t>  </a:t>
            </a:r>
            <a:r>
              <a:rPr lang="en-US" altLang="ko-KR" sz="2400" dirty="0" err="1" smtClean="0"/>
              <a:t>cefoxitin</a:t>
            </a:r>
            <a:r>
              <a:rPr lang="en-US" altLang="ko-KR" sz="2400" dirty="0" smtClean="0"/>
              <a:t>, </a:t>
            </a:r>
            <a:r>
              <a:rPr lang="en-US" altLang="ko-KR" sz="2400" u="sng" dirty="0" err="1" smtClean="0"/>
              <a:t>cefotetan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cefmetazole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cefbuperazone</a:t>
            </a:r>
            <a:endParaRPr lang="en-US" altLang="ko-KR" sz="24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CC"/>
                </a:solidFill>
              </a:rPr>
              <a:t>3</a:t>
            </a:r>
            <a:r>
              <a:rPr lang="ko-KR" altLang="en-US" sz="2800" dirty="0" smtClean="0">
                <a:solidFill>
                  <a:srgbClr val="0000CC"/>
                </a:solidFill>
              </a:rPr>
              <a:t>세대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dirty="0" smtClean="0"/>
              <a:t>  </a:t>
            </a:r>
            <a:r>
              <a:rPr lang="en-US" altLang="ko-KR" sz="2400" u="sng" dirty="0" err="1" smtClean="0"/>
              <a:t>cefotaxime</a:t>
            </a:r>
            <a:r>
              <a:rPr lang="en-US" altLang="ko-KR" sz="2400" dirty="0" smtClean="0"/>
              <a:t>, </a:t>
            </a:r>
            <a:r>
              <a:rPr lang="en-US" altLang="ko-KR" sz="2400" u="sng" dirty="0" err="1" smtClean="0"/>
              <a:t>ceftriaxone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cefixime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flomoxef</a:t>
            </a:r>
            <a:endParaRPr lang="en-US" altLang="ko-KR" sz="24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ko-KR" sz="2400" dirty="0" smtClean="0"/>
              <a:t>  </a:t>
            </a:r>
            <a:r>
              <a:rPr lang="en-US" altLang="ko-KR" sz="2400" u="sng" dirty="0" err="1" smtClean="0"/>
              <a:t>ceftazidime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cefoperazone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cefpiramide</a:t>
            </a:r>
            <a:endParaRPr lang="en-US" altLang="ko-KR" sz="2400" dirty="0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CC"/>
                </a:solidFill>
              </a:rPr>
              <a:t>4</a:t>
            </a:r>
            <a:r>
              <a:rPr lang="ko-KR" altLang="en-US" sz="2800" dirty="0" smtClean="0">
                <a:solidFill>
                  <a:srgbClr val="0000CC"/>
                </a:solidFill>
              </a:rPr>
              <a:t>세대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400" dirty="0" smtClean="0"/>
              <a:t>  </a:t>
            </a:r>
            <a:r>
              <a:rPr lang="en-US" altLang="ko-KR" sz="2400" u="sng" dirty="0" err="1" smtClean="0"/>
              <a:t>cefepime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cefpirome</a:t>
            </a:r>
            <a:endParaRPr lang="en-US" altLang="ko-KR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47925" y="1773238"/>
            <a:ext cx="4238625" cy="504825"/>
            <a:chOff x="1248" y="1110"/>
            <a:chExt cx="2670" cy="318"/>
          </a:xfrm>
        </p:grpSpPr>
        <p:sp>
          <p:nvSpPr>
            <p:cNvPr id="17438" name="Line 5"/>
            <p:cNvSpPr>
              <a:spLocks noChangeShapeType="1"/>
            </p:cNvSpPr>
            <p:nvPr/>
          </p:nvSpPr>
          <p:spPr bwMode="auto">
            <a:xfrm>
              <a:off x="1248" y="1350"/>
              <a:ext cx="16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17439" name="Line 6"/>
            <p:cNvSpPr>
              <a:spLocks noChangeShapeType="1"/>
            </p:cNvSpPr>
            <p:nvPr/>
          </p:nvSpPr>
          <p:spPr bwMode="auto">
            <a:xfrm>
              <a:off x="2928" y="135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17440" name="Text Box 7"/>
            <p:cNvSpPr txBox="1">
              <a:spLocks noChangeArrowheads="1"/>
            </p:cNvSpPr>
            <p:nvPr/>
          </p:nvSpPr>
          <p:spPr bwMode="auto">
            <a:xfrm>
              <a:off x="1764" y="111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latin typeface="Times New Roman" pitchFamily="18" charset="0"/>
                </a:rPr>
                <a:t>G(+)</a:t>
              </a:r>
            </a:p>
          </p:txBody>
        </p:sp>
        <p:sp>
          <p:nvSpPr>
            <p:cNvPr id="17441" name="Text Box 8"/>
            <p:cNvSpPr txBox="1">
              <a:spLocks noChangeArrowheads="1"/>
            </p:cNvSpPr>
            <p:nvPr/>
          </p:nvSpPr>
          <p:spPr bwMode="auto">
            <a:xfrm>
              <a:off x="3294" y="111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latin typeface="Times New Roman" pitchFamily="18" charset="0"/>
                </a:rPr>
                <a:t>G(-)</a:t>
              </a:r>
            </a:p>
          </p:txBody>
        </p:sp>
        <p:sp>
          <p:nvSpPr>
            <p:cNvPr id="17442" name="Line 9"/>
            <p:cNvSpPr>
              <a:spLocks noChangeShapeType="1"/>
            </p:cNvSpPr>
            <p:nvPr/>
          </p:nvSpPr>
          <p:spPr bwMode="auto">
            <a:xfrm>
              <a:off x="2967" y="1284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24125" y="4216400"/>
            <a:ext cx="5638800" cy="504825"/>
            <a:chOff x="1296" y="2484"/>
            <a:chExt cx="3552" cy="318"/>
          </a:xfrm>
        </p:grpSpPr>
        <p:sp>
          <p:nvSpPr>
            <p:cNvPr id="17433" name="Line 11"/>
            <p:cNvSpPr>
              <a:spLocks noChangeShapeType="1"/>
            </p:cNvSpPr>
            <p:nvPr/>
          </p:nvSpPr>
          <p:spPr bwMode="auto">
            <a:xfrm flipV="1">
              <a:off x="1920" y="2733"/>
              <a:ext cx="2928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17434" name="Line 12"/>
            <p:cNvSpPr>
              <a:spLocks noChangeShapeType="1"/>
            </p:cNvSpPr>
            <p:nvPr/>
          </p:nvSpPr>
          <p:spPr bwMode="auto">
            <a:xfrm>
              <a:off x="1296" y="2742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17435" name="Text Box 13"/>
            <p:cNvSpPr txBox="1">
              <a:spLocks noChangeArrowheads="1"/>
            </p:cNvSpPr>
            <p:nvPr/>
          </p:nvSpPr>
          <p:spPr bwMode="auto">
            <a:xfrm>
              <a:off x="1821" y="24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latin typeface="Times New Roman" pitchFamily="18" charset="0"/>
                </a:rPr>
                <a:t>G(+)</a:t>
              </a:r>
            </a:p>
          </p:txBody>
        </p:sp>
        <p:sp>
          <p:nvSpPr>
            <p:cNvPr id="17436" name="Text Box 14"/>
            <p:cNvSpPr txBox="1">
              <a:spLocks noChangeArrowheads="1"/>
            </p:cNvSpPr>
            <p:nvPr/>
          </p:nvSpPr>
          <p:spPr bwMode="auto">
            <a:xfrm>
              <a:off x="3351" y="24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latin typeface="Times New Roman" pitchFamily="18" charset="0"/>
                </a:rPr>
                <a:t>G(-)</a:t>
              </a:r>
            </a:p>
          </p:txBody>
        </p:sp>
        <p:sp>
          <p:nvSpPr>
            <p:cNvPr id="17437" name="Line 15"/>
            <p:cNvSpPr>
              <a:spLocks noChangeShapeType="1"/>
            </p:cNvSpPr>
            <p:nvPr/>
          </p:nvSpPr>
          <p:spPr bwMode="auto">
            <a:xfrm>
              <a:off x="2976" y="265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495550" y="5559425"/>
            <a:ext cx="5700713" cy="533400"/>
            <a:chOff x="1278" y="3225"/>
            <a:chExt cx="3591" cy="336"/>
          </a:xfrm>
        </p:grpSpPr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1278" y="3483"/>
              <a:ext cx="35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1833" y="3225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latin typeface="Times New Roman" pitchFamily="18" charset="0"/>
                </a:rPr>
                <a:t>G(+)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3363" y="3225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latin typeface="Times New Roman" pitchFamily="18" charset="0"/>
                </a:rPr>
                <a:t>G(-)</a:t>
              </a:r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2976" y="3417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sp>
        <p:nvSpPr>
          <p:cNvPr id="17415" name="Rectangle 21"/>
          <p:cNvSpPr>
            <a:spLocks noChangeArrowheads="1"/>
          </p:cNvSpPr>
          <p:nvPr/>
        </p:nvSpPr>
        <p:spPr bwMode="auto">
          <a:xfrm>
            <a:off x="1228725" y="2306638"/>
            <a:ext cx="716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6" name="Rectangle 22"/>
          <p:cNvSpPr>
            <a:spLocks noChangeArrowheads="1"/>
          </p:cNvSpPr>
          <p:nvPr/>
        </p:nvSpPr>
        <p:spPr bwMode="auto">
          <a:xfrm>
            <a:off x="1247775" y="3173413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7" name="Rectangle 23"/>
          <p:cNvSpPr>
            <a:spLocks noChangeArrowheads="1"/>
          </p:cNvSpPr>
          <p:nvPr/>
        </p:nvSpPr>
        <p:spPr bwMode="auto">
          <a:xfrm>
            <a:off x="1243013" y="4487863"/>
            <a:ext cx="7162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8" name="Rectangle 24"/>
          <p:cNvSpPr>
            <a:spLocks noChangeArrowheads="1"/>
          </p:cNvSpPr>
          <p:nvPr/>
        </p:nvSpPr>
        <p:spPr bwMode="auto">
          <a:xfrm>
            <a:off x="1252538" y="5764213"/>
            <a:ext cx="716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059113" y="2825750"/>
            <a:ext cx="5103812" cy="509588"/>
            <a:chOff x="1633" y="1650"/>
            <a:chExt cx="3215" cy="321"/>
          </a:xfrm>
        </p:grpSpPr>
        <p:sp>
          <p:nvSpPr>
            <p:cNvPr id="17424" name="Line 26"/>
            <p:cNvSpPr>
              <a:spLocks noChangeShapeType="1"/>
            </p:cNvSpPr>
            <p:nvPr/>
          </p:nvSpPr>
          <p:spPr bwMode="auto">
            <a:xfrm>
              <a:off x="1633" y="1894"/>
              <a:ext cx="2180" cy="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17425" name="Text Box 27"/>
            <p:cNvSpPr txBox="1">
              <a:spLocks noChangeArrowheads="1"/>
            </p:cNvSpPr>
            <p:nvPr/>
          </p:nvSpPr>
          <p:spPr bwMode="auto">
            <a:xfrm>
              <a:off x="1797" y="165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latin typeface="Times New Roman" pitchFamily="18" charset="0"/>
                </a:rPr>
                <a:t>G(+)</a:t>
              </a:r>
            </a:p>
          </p:txBody>
        </p:sp>
        <p:sp>
          <p:nvSpPr>
            <p:cNvPr id="17426" name="Text Box 28"/>
            <p:cNvSpPr txBox="1">
              <a:spLocks noChangeArrowheads="1"/>
            </p:cNvSpPr>
            <p:nvPr/>
          </p:nvSpPr>
          <p:spPr bwMode="auto">
            <a:xfrm>
              <a:off x="3327" y="165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400">
                  <a:latin typeface="Times New Roman" pitchFamily="18" charset="0"/>
                </a:rPr>
                <a:t>G(-)</a:t>
              </a:r>
            </a:p>
          </p:txBody>
        </p:sp>
        <p:sp>
          <p:nvSpPr>
            <p:cNvPr id="17427" name="Line 29"/>
            <p:cNvSpPr>
              <a:spLocks noChangeShapeType="1"/>
            </p:cNvSpPr>
            <p:nvPr/>
          </p:nvSpPr>
          <p:spPr bwMode="auto">
            <a:xfrm>
              <a:off x="2976" y="1827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17428" name="Line 30"/>
            <p:cNvSpPr>
              <a:spLocks noChangeShapeType="1"/>
            </p:cNvSpPr>
            <p:nvPr/>
          </p:nvSpPr>
          <p:spPr bwMode="auto">
            <a:xfrm>
              <a:off x="3849" y="1911"/>
              <a:ext cx="999" cy="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sp>
        <p:nvSpPr>
          <p:cNvPr id="17420" name="Rectangle 35"/>
          <p:cNvSpPr>
            <a:spLocks noChangeArrowheads="1"/>
          </p:cNvSpPr>
          <p:nvPr/>
        </p:nvSpPr>
        <p:spPr bwMode="auto">
          <a:xfrm>
            <a:off x="1042988" y="18161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1" name="Rectangle 36"/>
          <p:cNvSpPr>
            <a:spLocks noChangeArrowheads="1"/>
          </p:cNvSpPr>
          <p:nvPr/>
        </p:nvSpPr>
        <p:spPr bwMode="auto">
          <a:xfrm>
            <a:off x="1042988" y="2780928"/>
            <a:ext cx="1143000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2" name="Rectangle 37"/>
          <p:cNvSpPr>
            <a:spLocks noChangeArrowheads="1"/>
          </p:cNvSpPr>
          <p:nvPr/>
        </p:nvSpPr>
        <p:spPr bwMode="auto">
          <a:xfrm>
            <a:off x="1042988" y="4225925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3" name="Rectangle 38"/>
          <p:cNvSpPr>
            <a:spLocks noChangeArrowheads="1"/>
          </p:cNvSpPr>
          <p:nvPr/>
        </p:nvSpPr>
        <p:spPr bwMode="auto">
          <a:xfrm>
            <a:off x="1042988" y="5517232"/>
            <a:ext cx="1143000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sym typeface="Symbol" pitchFamily="18" charset="2"/>
              </a:rPr>
              <a:t>Beta-</a:t>
            </a:r>
            <a:r>
              <a:rPr lang="en-US" altLang="ko-KR" dirty="0" err="1" smtClean="0">
                <a:sym typeface="Symbol" pitchFamily="18" charset="2"/>
              </a:rPr>
              <a:t>lactamase</a:t>
            </a:r>
            <a:r>
              <a:rPr lang="en-US" altLang="ko-KR" dirty="0" smtClean="0">
                <a:sym typeface="Symbol" pitchFamily="18" charset="2"/>
              </a:rPr>
              <a:t> inhibitor </a:t>
            </a:r>
            <a:endParaRPr lang="ko-KR" altLang="en-US" dirty="0" smtClean="0">
              <a:sym typeface="Symbol" pitchFamily="18" charset="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19050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800" dirty="0" smtClean="0"/>
              <a:t>종류 </a:t>
            </a:r>
            <a:r>
              <a:rPr lang="en-US" altLang="ko-KR" sz="2800" dirty="0" smtClean="0"/>
              <a:t>: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clavulanic</a:t>
            </a:r>
            <a:r>
              <a:rPr lang="en-US" altLang="ko-KR" sz="2400" dirty="0" smtClean="0">
                <a:solidFill>
                  <a:srgbClr val="FF0000"/>
                </a:solidFill>
              </a:rPr>
              <a:t> acid,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sulbactam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tazobactam</a:t>
            </a:r>
            <a:r>
              <a:rPr lang="en-US" altLang="ko-KR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dirty="0" smtClean="0">
                <a:sym typeface="Symbol" pitchFamily="18" charset="2"/>
              </a:rPr>
              <a:t>	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amoxicillin/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clavulanic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acid (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Augmentin</a:t>
            </a:r>
            <a:r>
              <a:rPr lang="en-US" altLang="ko-KR" sz="24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ampicillin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sulbactam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Unasyn</a:t>
            </a:r>
            <a:r>
              <a:rPr lang="en-US" altLang="ko-KR" sz="24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Sulbacillin</a:t>
            </a:r>
            <a:r>
              <a:rPr lang="en-US" altLang="ko-KR" sz="24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piperacillin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tazobactam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Tazocin</a:t>
            </a:r>
            <a:r>
              <a:rPr lang="en-US" altLang="ko-KR" sz="2400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Ticarcillin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clavulanic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acid (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Tiocla</a:t>
            </a:r>
            <a:r>
              <a:rPr lang="en-US" altLang="ko-KR" sz="2400" baseline="30000" dirty="0" err="1" smtClean="0">
                <a:solidFill>
                  <a:srgbClr val="004080"/>
                </a:solidFill>
                <a:sym typeface="Symbol" pitchFamily="18" charset="2"/>
              </a:rPr>
              <a:t>R</a:t>
            </a:r>
            <a:r>
              <a:rPr lang="en-US" altLang="ko-KR" sz="2400" dirty="0" smtClean="0">
                <a:solidFill>
                  <a:srgbClr val="004080"/>
                </a:solidFill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2800" dirty="0" smtClean="0"/>
              <a:t>작용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400" i="1" dirty="0" smtClean="0"/>
              <a:t>	</a:t>
            </a:r>
            <a:r>
              <a:rPr lang="ko-KR" altLang="en-US" sz="2400" dirty="0" smtClean="0">
                <a:sym typeface="Symbol" pitchFamily="18" charset="2"/>
              </a:rPr>
              <a:t></a:t>
            </a:r>
            <a:r>
              <a:rPr lang="en-US" altLang="ko-KR" sz="2400" dirty="0" smtClean="0">
                <a:sym typeface="Symbol" pitchFamily="18" charset="2"/>
              </a:rPr>
              <a:t>-</a:t>
            </a:r>
            <a:r>
              <a:rPr lang="en-US" altLang="ko-KR" sz="2400" dirty="0" err="1" smtClean="0">
                <a:sym typeface="Symbol" pitchFamily="18" charset="2"/>
              </a:rPr>
              <a:t>lactamase</a:t>
            </a:r>
            <a:r>
              <a:rPr lang="ko-KR" altLang="en-US" sz="2400" dirty="0" smtClean="0">
                <a:sym typeface="Symbol" pitchFamily="18" charset="2"/>
              </a:rPr>
              <a:t>를 억제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2800" dirty="0" err="1" smtClean="0">
                <a:sym typeface="Symbol" pitchFamily="18" charset="2"/>
              </a:rPr>
              <a:t>적응증</a:t>
            </a:r>
            <a:endParaRPr lang="ko-KR" altLang="en-US" sz="2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400" dirty="0" smtClean="0">
                <a:sym typeface="Symbol" pitchFamily="18" charset="2"/>
              </a:rPr>
              <a:t>	</a:t>
            </a:r>
            <a:r>
              <a:rPr lang="en-US" altLang="ko-KR" sz="2400" dirty="0" smtClean="0">
                <a:sym typeface="Symbol" pitchFamily="18" charset="2"/>
              </a:rPr>
              <a:t>MSSA, G(-)</a:t>
            </a:r>
            <a:r>
              <a:rPr lang="ko-KR" altLang="en-US" sz="2400" dirty="0" smtClean="0">
                <a:sym typeface="Symbol" pitchFamily="18" charset="2"/>
              </a:rPr>
              <a:t>균</a:t>
            </a:r>
            <a:r>
              <a:rPr lang="en-US" altLang="ko-KR" sz="2400" dirty="0" smtClean="0">
                <a:sym typeface="Symbol" pitchFamily="18" charset="2"/>
              </a:rPr>
              <a:t>, </a:t>
            </a:r>
            <a:r>
              <a:rPr lang="ko-KR" altLang="en-US" sz="2400" dirty="0" smtClean="0">
                <a:sym typeface="Symbol" pitchFamily="18" charset="2"/>
              </a:rPr>
              <a:t>혐기성 균 </a:t>
            </a:r>
            <a:r>
              <a:rPr lang="ko-KR" altLang="en-US" sz="2400" dirty="0" err="1" smtClean="0">
                <a:sym typeface="Symbol" pitchFamily="18" charset="2"/>
              </a:rPr>
              <a:t>감염증</a:t>
            </a:r>
            <a:endParaRPr lang="ko-KR" altLang="en-US" sz="24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스머프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92" r="17534"/>
          <a:stretch>
            <a:fillRect/>
          </a:stretch>
        </p:blipFill>
        <p:spPr>
          <a:xfrm>
            <a:off x="971600" y="1988840"/>
            <a:ext cx="4082867" cy="3135478"/>
          </a:xfrm>
        </p:spPr>
      </p:pic>
      <p:sp>
        <p:nvSpPr>
          <p:cNvPr id="5" name="타원 4"/>
          <p:cNvSpPr/>
          <p:nvPr/>
        </p:nvSpPr>
        <p:spPr>
          <a:xfrm>
            <a:off x="4572000" y="1196752"/>
            <a:ext cx="457200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앗 환자가 열이 나네</a:t>
            </a:r>
            <a:r>
              <a:rPr lang="en-US" altLang="ko-KR" dirty="0" smtClean="0"/>
              <a:t>? </a:t>
            </a:r>
          </a:p>
          <a:p>
            <a:pPr algn="ctr"/>
            <a:r>
              <a:rPr lang="ko-KR" altLang="en-US" dirty="0" smtClean="0"/>
              <a:t>항생제부터 쓰자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음 </a:t>
            </a:r>
            <a:r>
              <a:rPr lang="ko-KR" altLang="en-US" dirty="0" err="1" smtClean="0"/>
              <a:t>뭘쓰지</a:t>
            </a:r>
            <a:r>
              <a:rPr lang="en-US" altLang="ko-KR" dirty="0" smtClean="0"/>
              <a:t>? </a:t>
            </a:r>
            <a:r>
              <a:rPr lang="ko-KR" altLang="en-US" dirty="0" smtClean="0"/>
              <a:t>그래 제일 만만한 </a:t>
            </a:r>
            <a:r>
              <a:rPr lang="en-US" altLang="ko-KR" dirty="0" err="1" smtClean="0"/>
              <a:t>ceftriaxone</a:t>
            </a:r>
            <a:r>
              <a:rPr lang="ko-KR" altLang="en-US" dirty="0" smtClean="0"/>
              <a:t>을 쓰자 </a:t>
            </a:r>
            <a:endParaRPr lang="ko-KR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Glycopeptides</a:t>
            </a:r>
            <a:endParaRPr lang="ko-KR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68375" y="1911350"/>
            <a:ext cx="77724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en-US" altLang="ko-KR" sz="2400" smtClean="0"/>
              <a:t>		</a:t>
            </a:r>
            <a:r>
              <a:rPr lang="en-US" altLang="ko-KR" sz="2800" b="1" smtClean="0"/>
              <a:t>Vancomycin</a:t>
            </a:r>
            <a:r>
              <a:rPr lang="ko-KR" altLang="en-US" sz="2800" b="1" smtClean="0"/>
              <a:t> 	</a:t>
            </a:r>
            <a:r>
              <a:rPr lang="en-US" altLang="ko-KR" sz="2800" b="1" smtClean="0"/>
              <a:t>Teicoplanin</a:t>
            </a:r>
            <a:endParaRPr lang="ko-KR" altLang="en-US" sz="2800" b="1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ko-KR" altLang="en-US" sz="2400" b="1" smtClean="0"/>
              <a:t>투여 방법</a:t>
            </a:r>
            <a:r>
              <a:rPr lang="ko-KR" altLang="en-US" sz="2400" smtClean="0"/>
              <a:t> 	</a:t>
            </a:r>
            <a:r>
              <a:rPr lang="en-US" altLang="ko-KR" sz="2400" smtClean="0"/>
              <a:t>IV 	IV or IM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ko-KR" altLang="en-US" sz="2400" b="1" smtClean="0"/>
              <a:t>단백 결합률</a:t>
            </a:r>
            <a:r>
              <a:rPr lang="ko-KR" altLang="en-US" sz="2400" smtClean="0"/>
              <a:t> 	</a:t>
            </a:r>
            <a:r>
              <a:rPr lang="en-US" altLang="ko-KR" sz="2400" smtClean="0"/>
              <a:t>10-55% 	90%(loading </a:t>
            </a:r>
            <a:r>
              <a:rPr lang="ko-KR" altLang="en-US" sz="2400" smtClean="0"/>
              <a:t>필요</a:t>
            </a:r>
            <a:r>
              <a:rPr lang="en-US" altLang="ko-KR" sz="240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ko-KR" altLang="en-US" sz="2400" b="1" smtClean="0"/>
              <a:t>반감기</a:t>
            </a:r>
            <a:r>
              <a:rPr lang="ko-KR" altLang="en-US" sz="2400" smtClean="0"/>
              <a:t> 	</a:t>
            </a:r>
            <a:r>
              <a:rPr lang="en-US" altLang="ko-KR" sz="2400" smtClean="0"/>
              <a:t>3-13h 	33-48h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ko-KR" altLang="en-US" sz="2400" b="1" smtClean="0"/>
              <a:t>중추신경계</a:t>
            </a:r>
            <a:r>
              <a:rPr lang="ko-KR" altLang="en-US" sz="2400" smtClean="0"/>
              <a:t> 	</a:t>
            </a:r>
            <a:r>
              <a:rPr lang="en-US" altLang="ko-KR" sz="2400" smtClean="0"/>
              <a:t>1-37% </a:t>
            </a:r>
            <a:r>
              <a:rPr lang="ko-KR" altLang="en-US" sz="2400" smtClean="0"/>
              <a:t>통과 	거의 </a:t>
            </a:r>
            <a:r>
              <a:rPr lang="en-US" altLang="ko-KR" sz="2400" smtClean="0"/>
              <a:t>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ko-KR" altLang="en-US" sz="2400" b="1" smtClean="0"/>
              <a:t>부작용 </a:t>
            </a:r>
            <a:r>
              <a:rPr lang="ko-KR" altLang="en-US" sz="2400" smtClean="0"/>
              <a:t>	</a:t>
            </a:r>
            <a:r>
              <a:rPr lang="en-US" altLang="ko-KR" sz="2400" smtClean="0">
                <a:solidFill>
                  <a:srgbClr val="C00000"/>
                </a:solidFill>
              </a:rPr>
              <a:t>red man syndrome</a:t>
            </a:r>
            <a:r>
              <a:rPr lang="en-US" altLang="ko-KR" sz="2400" smtClean="0"/>
              <a:t>	</a:t>
            </a:r>
            <a:r>
              <a:rPr lang="ko-KR" altLang="en-US" sz="2400" smtClean="0"/>
              <a:t>거의 없다</a:t>
            </a:r>
            <a:r>
              <a:rPr lang="en-US" altLang="ko-KR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en-US" altLang="ko-KR" sz="2400" smtClean="0"/>
              <a:t>		</a:t>
            </a:r>
            <a:r>
              <a:rPr lang="ko-KR" altLang="en-US" sz="2400" smtClean="0">
                <a:solidFill>
                  <a:srgbClr val="C00000"/>
                </a:solidFill>
              </a:rPr>
              <a:t>신독성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ko-KR" altLang="en-US" sz="2400" b="1" smtClean="0"/>
              <a:t>비용</a:t>
            </a:r>
            <a:r>
              <a:rPr lang="ko-KR" altLang="en-US" sz="2400" smtClean="0"/>
              <a:t> 	</a:t>
            </a:r>
            <a:r>
              <a:rPr lang="en-US" altLang="ko-KR" sz="2400" smtClean="0"/>
              <a:t>58,904(2g)/d	90,784(400mg)/d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ko-KR" altLang="en-US" sz="2400" b="1" smtClean="0"/>
              <a:t>적응증 </a:t>
            </a:r>
            <a:r>
              <a:rPr lang="ko-KR" altLang="en-US" sz="2400" smtClean="0"/>
              <a:t>	</a:t>
            </a:r>
            <a:r>
              <a:rPr lang="en-US" altLang="ko-KR" sz="2400" smtClean="0">
                <a:solidFill>
                  <a:srgbClr val="C00000"/>
                </a:solidFill>
              </a:rPr>
              <a:t>MRSA</a:t>
            </a:r>
            <a:r>
              <a:rPr lang="en-US" altLang="ko-KR" sz="2400" smtClean="0"/>
              <a:t>, PRSP 	</a:t>
            </a:r>
            <a:r>
              <a:rPr lang="en-US" altLang="ko-KR" sz="2400" smtClean="0">
                <a:solidFill>
                  <a:srgbClr val="C00000"/>
                </a:solidFill>
              </a:rPr>
              <a:t>MRSA</a:t>
            </a:r>
            <a:r>
              <a:rPr lang="en-US" altLang="ko-KR" sz="2400" smtClean="0"/>
              <a:t>, PRSP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816100" algn="l"/>
                <a:tab pos="4673600" algn="l"/>
              </a:tabLst>
            </a:pPr>
            <a:r>
              <a:rPr lang="en-US" altLang="ko-KR" sz="2400" smtClean="0"/>
              <a:t> 		</a:t>
            </a:r>
            <a:r>
              <a:rPr lang="en-US" altLang="ko-KR" sz="2400" i="1" smtClean="0"/>
              <a:t>C. difficile</a:t>
            </a:r>
            <a:r>
              <a:rPr lang="en-US" altLang="ko-KR" sz="2400" smtClean="0"/>
              <a:t> 	</a:t>
            </a:r>
            <a:r>
              <a:rPr lang="en-US" altLang="ko-KR" sz="2400" i="1" smtClean="0"/>
              <a:t>C. difficile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925513" y="188595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39800" y="24765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968375" y="6410325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Aminoglycoside</a:t>
            </a:r>
            <a:endParaRPr lang="ko-KR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20775" y="1773238"/>
            <a:ext cx="7412038" cy="4735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800" dirty="0" smtClean="0"/>
              <a:t>항균력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500" dirty="0" smtClean="0"/>
              <a:t> 	</a:t>
            </a:r>
            <a:r>
              <a:rPr lang="en-US" altLang="ko-KR" sz="2400" dirty="0" smtClean="0"/>
              <a:t>G(-)</a:t>
            </a:r>
            <a:r>
              <a:rPr lang="ko-KR" altLang="en-US" sz="2400" dirty="0" smtClean="0"/>
              <a:t>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결핵균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2500" dirty="0" err="1" smtClean="0"/>
              <a:t>적응증</a:t>
            </a:r>
            <a:endParaRPr lang="ko-KR" altLang="en-US" sz="25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500" dirty="0" smtClean="0"/>
              <a:t>	</a:t>
            </a:r>
            <a:r>
              <a:rPr lang="ko-KR" altLang="en-US" sz="2400" dirty="0" smtClean="0"/>
              <a:t>단독 치료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요로계</a:t>
            </a:r>
            <a:r>
              <a:rPr lang="ko-KR" altLang="en-US" sz="2400" dirty="0" smtClean="0"/>
              <a:t> 감염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400" dirty="0" smtClean="0"/>
              <a:t>  	대부분 </a:t>
            </a:r>
            <a:r>
              <a:rPr lang="ko-KR" altLang="en-US" sz="2400" dirty="0" err="1" smtClean="0"/>
              <a:t>베타락탐과</a:t>
            </a:r>
            <a:r>
              <a:rPr lang="ko-KR" altLang="en-US" sz="2400" dirty="0" smtClean="0"/>
              <a:t> 함께 투여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상승효과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400" i="1" dirty="0" smtClean="0"/>
              <a:t>  	</a:t>
            </a:r>
            <a:r>
              <a:rPr lang="ko-KR" altLang="en-US" sz="2400" dirty="0" err="1" smtClean="0"/>
              <a:t>녹농균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en-US" altLang="ko-KR" sz="2400" dirty="0" err="1" smtClean="0"/>
              <a:t>tobramycin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amikacin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gentamicin</a:t>
            </a:r>
            <a:endParaRPr lang="en-US" altLang="ko-K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dirty="0" smtClean="0"/>
              <a:t>  	</a:t>
            </a:r>
            <a:r>
              <a:rPr lang="ko-KR" altLang="en-US" sz="2400" dirty="0" smtClean="0"/>
              <a:t>결핵 </a:t>
            </a:r>
            <a:r>
              <a:rPr lang="en-US" altLang="ko-KR" sz="2400" dirty="0" smtClean="0"/>
              <a:t>: streptomycin, </a:t>
            </a:r>
            <a:r>
              <a:rPr lang="en-US" altLang="ko-KR" sz="2400" dirty="0" err="1" smtClean="0"/>
              <a:t>kanamycin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amikacin</a:t>
            </a:r>
            <a:endParaRPr lang="en-US" altLang="ko-KR" sz="2400" dirty="0" smtClean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2400" dirty="0" smtClean="0"/>
              <a:t>부작용</a:t>
            </a:r>
            <a:endParaRPr lang="en-US" altLang="ko-KR" sz="2400" dirty="0" smtClean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err="1" smtClean="0"/>
              <a:t>신독성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이독성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신경근 차단 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Carbapenem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Broad spectrum </a:t>
            </a:r>
          </a:p>
          <a:p>
            <a:r>
              <a:rPr lang="en-US" altLang="ko-KR" dirty="0" smtClean="0"/>
              <a:t>G(+), G(-),anaerobes</a:t>
            </a:r>
          </a:p>
          <a:p>
            <a:r>
              <a:rPr lang="en-US" altLang="ko-KR" dirty="0" err="1" smtClean="0"/>
              <a:t>Imipenem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Meropenem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Ertapenem</a:t>
            </a:r>
            <a:endParaRPr lang="en-US" altLang="ko-KR" dirty="0" smtClean="0"/>
          </a:p>
          <a:p>
            <a:r>
              <a:rPr lang="ko-KR" altLang="en-US" dirty="0" smtClean="0"/>
              <a:t>제한적으로 투여해야 </a:t>
            </a:r>
            <a:r>
              <a:rPr lang="en-US" altLang="ko-KR" dirty="0" smtClean="0"/>
              <a:t>!! </a:t>
            </a:r>
            <a:endParaRPr lang="ko-KR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4000" b="1" dirty="0" smtClean="0">
                <a:solidFill>
                  <a:srgbClr val="003366"/>
                </a:solidFill>
                <a:latin typeface="Arial" charset="0"/>
              </a:rPr>
              <a:t>경구 항생제의 생체 이용률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아주 높은 것</a:t>
            </a:r>
            <a:r>
              <a:rPr lang="en-US" altLang="ko-KR" dirty="0" smtClean="0"/>
              <a:t>(&gt;80%)</a:t>
            </a:r>
          </a:p>
          <a:p>
            <a:pPr lvl="1" eaLnBrk="1" hangingPunct="1"/>
            <a:r>
              <a:rPr lang="en-US" altLang="ko-KR" dirty="0" smtClean="0">
                <a:solidFill>
                  <a:srgbClr val="C00000"/>
                </a:solidFill>
              </a:rPr>
              <a:t>Amoxicillin</a:t>
            </a:r>
          </a:p>
          <a:p>
            <a:pPr lvl="1" eaLnBrk="1" hangingPunct="1"/>
            <a:r>
              <a:rPr lang="en-US" altLang="ko-KR" dirty="0" err="1" smtClean="0">
                <a:solidFill>
                  <a:srgbClr val="C00000"/>
                </a:solidFill>
              </a:rPr>
              <a:t>Cephalexin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ko-KR" dirty="0" smtClean="0"/>
              <a:t>Ciprofloxacin</a:t>
            </a:r>
          </a:p>
          <a:p>
            <a:pPr lvl="1" eaLnBrk="1" hangingPunct="1"/>
            <a:r>
              <a:rPr lang="en-US" altLang="ko-KR" dirty="0" err="1" smtClean="0"/>
              <a:t>Metronidazole</a:t>
            </a:r>
            <a:endParaRPr lang="en-US" altLang="ko-KR" dirty="0" smtClean="0"/>
          </a:p>
          <a:p>
            <a:pPr lvl="1" eaLnBrk="1" hangingPunct="1"/>
            <a:r>
              <a:rPr lang="en-US" altLang="ko-KR" dirty="0" err="1" smtClean="0">
                <a:solidFill>
                  <a:srgbClr val="C00000"/>
                </a:solidFill>
              </a:rPr>
              <a:t>Clindamycin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ko-KR" dirty="0" smtClean="0">
                <a:solidFill>
                  <a:srgbClr val="C00000"/>
                </a:solidFill>
              </a:rPr>
              <a:t>TMP/SXT</a:t>
            </a:r>
          </a:p>
          <a:p>
            <a:pPr lvl="1" eaLnBrk="1" hangingPunct="1"/>
            <a:r>
              <a:rPr lang="en-US" altLang="ko-KR" dirty="0" err="1" smtClean="0"/>
              <a:t>Chloramphenicol</a:t>
            </a:r>
            <a:endParaRPr lang="en-US" altLang="ko-KR" dirty="0" smtClean="0"/>
          </a:p>
          <a:p>
            <a:pPr lvl="1" eaLnBrk="1" hangingPunct="1"/>
            <a:r>
              <a:rPr lang="en-US" altLang="ko-KR" dirty="0" err="1" smtClean="0">
                <a:solidFill>
                  <a:srgbClr val="C00000"/>
                </a:solidFill>
              </a:rPr>
              <a:t>Doxycycline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 eaLnBrk="1" hangingPunct="1">
              <a:buNone/>
            </a:pPr>
            <a:endParaRPr lang="en-US" altLang="ko-KR" dirty="0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eaLnBrk="1" hangingPunct="1"/>
            <a:r>
              <a:rPr lang="ko-KR" altLang="en-US" smtClean="0"/>
              <a:t>아주 낮은 것</a:t>
            </a:r>
          </a:p>
          <a:p>
            <a:pPr lvl="1" eaLnBrk="1" hangingPunct="1"/>
            <a:r>
              <a:rPr lang="en-US" altLang="ko-KR" smtClean="0"/>
              <a:t>Aminoglycoside</a:t>
            </a:r>
          </a:p>
          <a:p>
            <a:pPr lvl="1" eaLnBrk="1" hangingPunct="1"/>
            <a:r>
              <a:rPr lang="en-US" altLang="ko-KR" smtClean="0"/>
              <a:t>Monobactam</a:t>
            </a:r>
          </a:p>
          <a:p>
            <a:pPr lvl="1" eaLnBrk="1" hangingPunct="1"/>
            <a:r>
              <a:rPr lang="en-US" altLang="ko-KR" smtClean="0"/>
              <a:t>Vancomycin</a:t>
            </a:r>
          </a:p>
          <a:p>
            <a:pPr lvl="1" eaLnBrk="1" hangingPunct="1"/>
            <a:r>
              <a:rPr lang="en-US" altLang="ko-KR" smtClean="0"/>
              <a:t>Amphotericin</a:t>
            </a:r>
          </a:p>
          <a:p>
            <a:pPr lvl="1" eaLnBrk="1" hangingPunct="1"/>
            <a:r>
              <a:rPr lang="en-US" altLang="ko-KR" smtClean="0"/>
              <a:t>2, 3 cephalosporin</a:t>
            </a:r>
          </a:p>
          <a:p>
            <a:pPr lvl="1" eaLnBrk="1" hangingPunct="1"/>
            <a:r>
              <a:rPr lang="en-US" altLang="ko-KR" smtClean="0"/>
              <a:t>Antipseudomonal PCN</a:t>
            </a:r>
          </a:p>
          <a:p>
            <a:pPr lvl="1" eaLnBrk="1" hangingPunct="1"/>
            <a:r>
              <a:rPr lang="en-US" altLang="ko-KR" smtClean="0"/>
              <a:t>imipenem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이지아정우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071546"/>
            <a:ext cx="35814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서태지이지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590675"/>
            <a:ext cx="4762500" cy="367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84</a:t>
            </a:r>
            <a:r>
              <a:rPr lang="ko-KR" altLang="en-US" dirty="0" smtClean="0"/>
              <a:t>세 남자</a:t>
            </a:r>
            <a:endParaRPr lang="en-US" altLang="ko-KR" dirty="0" smtClean="0"/>
          </a:p>
          <a:p>
            <a:r>
              <a:rPr lang="en-US" altLang="ko-KR" dirty="0" smtClean="0"/>
              <a:t>C/C: Fever, drowsy </a:t>
            </a:r>
            <a:r>
              <a:rPr lang="en-US" altLang="ko-KR" dirty="0" err="1" smtClean="0"/>
              <a:t>mentation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BP 60/40mmHg, HR 120</a:t>
            </a:r>
            <a:r>
              <a:rPr lang="ko-KR" altLang="en-US" dirty="0" smtClean="0"/>
              <a:t>회</a:t>
            </a:r>
            <a:r>
              <a:rPr lang="en-US" altLang="ko-KR" dirty="0" smtClean="0"/>
              <a:t>/min, BT 39</a:t>
            </a:r>
          </a:p>
          <a:p>
            <a:r>
              <a:rPr lang="en-US" altLang="ko-KR" dirty="0" smtClean="0"/>
              <a:t>WBC 23000, </a:t>
            </a:r>
            <a:r>
              <a:rPr lang="en-US" altLang="ko-KR" dirty="0" err="1" smtClean="0"/>
              <a:t>procalcitonin</a:t>
            </a:r>
            <a:r>
              <a:rPr lang="en-US" altLang="ko-KR" dirty="0" smtClean="0"/>
              <a:t> 5.4 </a:t>
            </a:r>
          </a:p>
          <a:p>
            <a:r>
              <a:rPr lang="en-US" altLang="ko-KR" dirty="0" smtClean="0"/>
              <a:t>U/A : WBC many </a:t>
            </a:r>
          </a:p>
          <a:p>
            <a:r>
              <a:rPr lang="ko-KR" altLang="en-US" dirty="0" smtClean="0"/>
              <a:t>해부학적 진단은</a:t>
            </a:r>
            <a:r>
              <a:rPr lang="en-US" altLang="ko-KR" dirty="0" smtClean="0"/>
              <a:t>? 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UTI</a:t>
            </a:r>
            <a:r>
              <a:rPr lang="ko-KR" altLang="en-US" dirty="0" smtClean="0"/>
              <a:t>로 진단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경험적 항생제로 </a:t>
            </a:r>
            <a:r>
              <a:rPr lang="en-US" altLang="ko-KR" dirty="0" smtClean="0"/>
              <a:t>ciprofloxacin </a:t>
            </a:r>
            <a:r>
              <a:rPr lang="ko-KR" altLang="en-US" dirty="0" smtClean="0"/>
              <a:t>투여함</a:t>
            </a:r>
            <a:endParaRPr lang="en-US" altLang="ko-KR" dirty="0" smtClean="0"/>
          </a:p>
          <a:p>
            <a:r>
              <a:rPr lang="en-US" altLang="ko-KR" dirty="0" smtClean="0"/>
              <a:t>Urine culture -&gt; </a:t>
            </a:r>
            <a:r>
              <a:rPr lang="en-US" altLang="ko-KR" i="1" dirty="0" smtClean="0"/>
              <a:t>S. </a:t>
            </a:r>
            <a:r>
              <a:rPr lang="en-US" altLang="ko-KR" i="1" dirty="0" err="1" smtClean="0"/>
              <a:t>aureus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Blood culture -&gt; </a:t>
            </a:r>
            <a:r>
              <a:rPr lang="en-US" altLang="ko-KR" i="1" dirty="0" smtClean="0"/>
              <a:t>S. </a:t>
            </a:r>
            <a:r>
              <a:rPr lang="en-US" altLang="ko-KR" i="1" dirty="0" err="1" smtClean="0"/>
              <a:t>aureus</a:t>
            </a:r>
            <a:r>
              <a:rPr lang="en-US" altLang="ko-KR" i="1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en-US" altLang="ko-KR" dirty="0" smtClean="0">
                <a:solidFill>
                  <a:srgbClr val="C00000"/>
                </a:solidFill>
              </a:rPr>
              <a:t>In male, UTI d/t </a:t>
            </a:r>
            <a:r>
              <a:rPr lang="en-US" altLang="ko-KR" i="1" dirty="0" err="1" smtClean="0">
                <a:solidFill>
                  <a:srgbClr val="C00000"/>
                </a:solidFill>
              </a:rPr>
              <a:t>S.aureus</a:t>
            </a:r>
            <a:r>
              <a:rPr lang="en-US" altLang="ko-KR" i="1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???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45</a:t>
            </a:r>
            <a:r>
              <a:rPr lang="ko-KR" altLang="en-US" dirty="0" smtClean="0"/>
              <a:t>세 남자</a:t>
            </a:r>
            <a:endParaRPr lang="en-US" altLang="ko-KR" dirty="0" smtClean="0"/>
          </a:p>
          <a:p>
            <a:r>
              <a:rPr lang="en-US" altLang="ko-KR" dirty="0" smtClean="0"/>
              <a:t>C/C: Fever, drowsy </a:t>
            </a:r>
            <a:r>
              <a:rPr lang="en-US" altLang="ko-KR" dirty="0" err="1" smtClean="0"/>
              <a:t>mentation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BP 60/40mmHg, HR 120</a:t>
            </a:r>
            <a:r>
              <a:rPr lang="ko-KR" altLang="en-US" dirty="0" smtClean="0"/>
              <a:t>회</a:t>
            </a:r>
            <a:r>
              <a:rPr lang="en-US" altLang="ko-KR" dirty="0" smtClean="0"/>
              <a:t>/min, BT 39</a:t>
            </a:r>
          </a:p>
          <a:p>
            <a:r>
              <a:rPr lang="en-US" altLang="ko-KR" dirty="0" smtClean="0"/>
              <a:t>WBC 23000, </a:t>
            </a:r>
            <a:r>
              <a:rPr lang="en-US" altLang="ko-KR" dirty="0" err="1" smtClean="0"/>
              <a:t>procalcitonin</a:t>
            </a:r>
            <a:r>
              <a:rPr lang="en-US" altLang="ko-KR" dirty="0" smtClean="0"/>
              <a:t> 5.4 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Thorax CT</a:t>
            </a:r>
            <a:endParaRPr lang="ko-KR" altLang="en-US" dirty="0"/>
          </a:p>
        </p:txBody>
      </p:sp>
      <p:pic>
        <p:nvPicPr>
          <p:cNvPr id="4" name="내용 개체 틀 3" descr="000498982-정진주(CT)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452596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스머펫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199" t="6201" r="29149" b="6989"/>
          <a:stretch>
            <a:fillRect/>
          </a:stretch>
        </p:blipFill>
        <p:spPr>
          <a:xfrm>
            <a:off x="1475656" y="1700808"/>
            <a:ext cx="2520274" cy="403245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563888" y="1196752"/>
            <a:ext cx="3168352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선생님</a:t>
            </a:r>
            <a:r>
              <a:rPr lang="en-US" altLang="ko-KR" dirty="0" smtClean="0"/>
              <a:t>~ </a:t>
            </a:r>
            <a:r>
              <a:rPr lang="ko-KR" altLang="en-US" dirty="0" smtClean="0"/>
              <a:t>그 환자 항생제 들어갔어도 열이나요</a:t>
            </a:r>
            <a:r>
              <a:rPr lang="en-US" altLang="ko-KR" dirty="0" smtClean="0"/>
              <a:t>~</a:t>
            </a:r>
            <a:r>
              <a:rPr lang="ko-KR" altLang="en-US" dirty="0" smtClean="0"/>
              <a:t>어떻게 할까요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진단은</a:t>
            </a:r>
            <a:r>
              <a:rPr lang="en-US" altLang="ko-KR" dirty="0" smtClean="0"/>
              <a:t>?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peumonia</a:t>
            </a:r>
            <a:r>
              <a:rPr lang="en-US" altLang="ko-KR" dirty="0" smtClean="0"/>
              <a:t> ?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err="1" smtClean="0">
                <a:sym typeface="Wingdings" pitchFamily="2" charset="2"/>
              </a:rPr>
              <a:t>ceftazidime</a:t>
            </a:r>
            <a:r>
              <a:rPr lang="en-US" altLang="ko-KR" dirty="0" smtClean="0">
                <a:sym typeface="Wingdings" pitchFamily="2" charset="2"/>
              </a:rPr>
              <a:t> + </a:t>
            </a:r>
            <a:r>
              <a:rPr lang="en-US" altLang="ko-KR" dirty="0" err="1" smtClean="0">
                <a:sym typeface="Wingdings" pitchFamily="2" charset="2"/>
              </a:rPr>
              <a:t>levofloxacin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smtClean="0">
                <a:sym typeface="Wingdings" pitchFamily="2" charset="2"/>
              </a:rPr>
              <a:t>투여 </a:t>
            </a:r>
            <a:endParaRPr lang="en-US" altLang="ko-KR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But..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Sputum culture : MSSA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Blood culture : MSSA </a:t>
            </a:r>
            <a:endParaRPr lang="ko-KR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      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ko-KR" altLang="en-US" sz="4000" dirty="0" smtClean="0">
                <a:solidFill>
                  <a:schemeClr val="tx2"/>
                </a:solidFill>
              </a:rPr>
              <a:t>경청해 주셔서 감사합니다</a:t>
            </a:r>
            <a:r>
              <a:rPr lang="en-US" altLang="ko-KR" sz="4000" dirty="0" smtClean="0">
                <a:solidFill>
                  <a:schemeClr val="tx2"/>
                </a:solidFill>
              </a:rPr>
              <a:t>.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스머프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92" r="38441"/>
          <a:stretch>
            <a:fillRect/>
          </a:stretch>
        </p:blipFill>
        <p:spPr>
          <a:xfrm>
            <a:off x="1403648" y="2276872"/>
            <a:ext cx="3240360" cy="3483864"/>
          </a:xfrm>
        </p:spPr>
      </p:pic>
      <p:sp>
        <p:nvSpPr>
          <p:cNvPr id="5" name="타원 4"/>
          <p:cNvSpPr/>
          <p:nvPr/>
        </p:nvSpPr>
        <p:spPr>
          <a:xfrm>
            <a:off x="4427984" y="1484784"/>
            <a:ext cx="3600400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앗 그래</a:t>
            </a:r>
            <a:r>
              <a:rPr lang="en-US" altLang="ko-KR" dirty="0" smtClean="0"/>
              <a:t>? </a:t>
            </a:r>
            <a:r>
              <a:rPr lang="ko-KR" altLang="en-US" dirty="0" smtClean="0"/>
              <a:t>어떡하지</a:t>
            </a:r>
            <a:r>
              <a:rPr lang="en-US" altLang="ko-KR" dirty="0" smtClean="0"/>
              <a:t>?</a:t>
            </a:r>
          </a:p>
          <a:p>
            <a:pPr algn="ctr"/>
            <a:r>
              <a:rPr lang="ko-KR" altLang="en-US" dirty="0" smtClean="0"/>
              <a:t>그럼 더 센 </a:t>
            </a:r>
            <a:r>
              <a:rPr lang="en-US" altLang="ko-KR" dirty="0" err="1" smtClean="0"/>
              <a:t>imipenem</a:t>
            </a:r>
            <a:r>
              <a:rPr lang="ko-KR" altLang="en-US" dirty="0" smtClean="0"/>
              <a:t>으로 바꿔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스머프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92" r="39603"/>
          <a:stretch>
            <a:fillRect/>
          </a:stretch>
        </p:blipFill>
        <p:spPr>
          <a:xfrm>
            <a:off x="251520" y="2420888"/>
            <a:ext cx="2186142" cy="2403866"/>
          </a:xfrm>
        </p:spPr>
      </p:pic>
      <p:pic>
        <p:nvPicPr>
          <p:cNvPr id="5" name="그림 4" descr="파파스머프.jpg"/>
          <p:cNvPicPr>
            <a:picLocks noChangeAspect="1"/>
          </p:cNvPicPr>
          <p:nvPr/>
        </p:nvPicPr>
        <p:blipFill>
          <a:blip r:embed="rId3" cstate="print"/>
          <a:srcRect l="55262" t="6034" r="5593" b="15518"/>
          <a:stretch>
            <a:fillRect/>
          </a:stretch>
        </p:blipFill>
        <p:spPr>
          <a:xfrm>
            <a:off x="4716016" y="2276872"/>
            <a:ext cx="1958658" cy="2995563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2267744" y="1340768"/>
            <a:ext cx="216024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선생님</a:t>
            </a:r>
            <a:r>
              <a:rPr lang="en-US" altLang="ko-KR" dirty="0" smtClean="0"/>
              <a:t>~</a:t>
            </a:r>
            <a:r>
              <a:rPr lang="en-US" altLang="ko-KR" dirty="0" err="1" smtClean="0"/>
              <a:t>imipenem</a:t>
            </a:r>
            <a:r>
              <a:rPr lang="ko-KR" altLang="en-US" dirty="0" smtClean="0"/>
              <a:t>까지 쓰는데도 열이 나네요</a:t>
            </a:r>
            <a:r>
              <a:rPr lang="en-US" altLang="ko-KR" dirty="0" smtClean="0"/>
              <a:t>~</a:t>
            </a:r>
            <a:r>
              <a:rPr lang="ko-KR" altLang="en-US" dirty="0" smtClean="0"/>
              <a:t>어떻게 하죠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6516216" y="1340768"/>
            <a:ext cx="2016224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뭐라고</a:t>
            </a:r>
            <a:r>
              <a:rPr lang="en-US" altLang="ko-KR" dirty="0" smtClean="0"/>
              <a:t>? </a:t>
            </a:r>
            <a:r>
              <a:rPr lang="ko-KR" altLang="en-US" dirty="0" smtClean="0"/>
              <a:t>그럼 감염내과에 </a:t>
            </a:r>
            <a:r>
              <a:rPr lang="ko-KR" altLang="en-US" dirty="0" err="1" smtClean="0"/>
              <a:t>컨설트를</a:t>
            </a:r>
            <a:r>
              <a:rPr lang="ko-KR" altLang="en-US" dirty="0" smtClean="0"/>
              <a:t> 해야지</a:t>
            </a:r>
            <a:r>
              <a:rPr lang="en-US" altLang="ko-KR" dirty="0" smtClean="0"/>
              <a:t>~~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         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4800" dirty="0" smtClean="0"/>
              <a:t>         </a:t>
            </a:r>
            <a:r>
              <a:rPr lang="ko-KR" altLang="en-US" sz="4800" dirty="0" smtClean="0">
                <a:solidFill>
                  <a:srgbClr val="C00000"/>
                </a:solidFill>
              </a:rPr>
              <a:t>발열  </a:t>
            </a:r>
            <a:r>
              <a:rPr lang="en-US" altLang="ko-KR" sz="4800" dirty="0" smtClean="0">
                <a:solidFill>
                  <a:srgbClr val="C00000"/>
                </a:solidFill>
              </a:rPr>
              <a:t>= </a:t>
            </a:r>
            <a:r>
              <a:rPr lang="ko-KR" altLang="en-US" sz="4800" dirty="0" smtClean="0">
                <a:solidFill>
                  <a:srgbClr val="C00000"/>
                </a:solidFill>
              </a:rPr>
              <a:t>감염 </a:t>
            </a:r>
            <a:endParaRPr lang="ko-KR" altLang="en-US" sz="4800" dirty="0">
              <a:solidFill>
                <a:srgbClr val="C0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 rot="16200000" flipH="1">
            <a:off x="3851920" y="3140968"/>
            <a:ext cx="1008112" cy="43204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4400" dirty="0" smtClean="0"/>
              <a:t>발열의 원인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612775" y="1916113"/>
            <a:ext cx="38877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 dirty="0">
                <a:solidFill>
                  <a:srgbClr val="C00000"/>
                </a:solidFill>
              </a:rPr>
              <a:t>미생물 감염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 dirty="0"/>
              <a:t>종양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ko-KR" altLang="en-US" sz="2400" dirty="0" err="1"/>
              <a:t>류마티스</a:t>
            </a:r>
            <a:r>
              <a:rPr lang="ko-KR" altLang="en-US" sz="2400" dirty="0"/>
              <a:t> 질환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 dirty="0"/>
              <a:t>Deep vein thrombosis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 dirty="0"/>
              <a:t>Pulmonary embolism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 dirty="0"/>
              <a:t>Drug fever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 dirty="0"/>
              <a:t>Hypothalamic dysfunction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endParaRPr lang="ko-KR" altLang="en-US" sz="2400" dirty="0"/>
          </a:p>
          <a:p>
            <a:pPr marL="517525" lvl="1" indent="-246063">
              <a:spcBef>
                <a:spcPct val="20000"/>
              </a:spcBef>
              <a:buClr>
                <a:srgbClr val="660066"/>
              </a:buClr>
              <a:buSzPct val="80000"/>
              <a:buFont typeface="굴림" pitchFamily="50" charset="-127"/>
              <a:buChar char="-"/>
            </a:pPr>
            <a:endParaRPr lang="ko-KR" altLang="en-US" sz="2400" dirty="0"/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 dirty="0"/>
          </a:p>
        </p:txBody>
      </p:sp>
      <p:sp>
        <p:nvSpPr>
          <p:cNvPr id="188420" name="Rectangle 3"/>
          <p:cNvSpPr>
            <a:spLocks noChangeArrowheads="1"/>
          </p:cNvSpPr>
          <p:nvPr/>
        </p:nvSpPr>
        <p:spPr bwMode="auto">
          <a:xfrm>
            <a:off x="4500563" y="1916113"/>
            <a:ext cx="41052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Adrenal insufficiency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Hyperthyroidism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Cerebrovascular accident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Myocardial infarction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Crohn</a:t>
            </a:r>
            <a:r>
              <a:rPr lang="en-US" altLang="ko-KR" sz="2400">
                <a:latin typeface="Arial"/>
              </a:rPr>
              <a:t>’</a:t>
            </a:r>
            <a:r>
              <a:rPr lang="en-US" altLang="ko-KR" sz="2400"/>
              <a:t>s disease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Aortic dissection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Gout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ko-KR" sz="2400"/>
              <a:t>Hematoma</a:t>
            </a:r>
          </a:p>
          <a:p>
            <a:pPr marL="269875" indent="-269875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endParaRPr lang="ko-K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TIMING" val="|0.4|2.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1901</Words>
  <Application>Microsoft Office PowerPoint</Application>
  <PresentationFormat>화면 슬라이드 쇼(4:3)</PresentationFormat>
  <Paragraphs>455</Paragraphs>
  <Slides>51</Slides>
  <Notes>7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3" baseType="lpstr">
      <vt:lpstr>Office 테마</vt:lpstr>
      <vt:lpstr>Photo Editor 사진</vt:lpstr>
      <vt:lpstr>항생제 투여의 원칙 </vt:lpstr>
      <vt:lpstr>항생제 발견 연도 및 출처</vt:lpstr>
      <vt:lpstr>적절한 항생제 처방의 중요성</vt:lpstr>
      <vt:lpstr>슬라이드 4</vt:lpstr>
      <vt:lpstr>슬라이드 5</vt:lpstr>
      <vt:lpstr>슬라이드 6</vt:lpstr>
      <vt:lpstr>슬라이드 7</vt:lpstr>
      <vt:lpstr>슬라이드 8</vt:lpstr>
      <vt:lpstr>발열의 원인</vt:lpstr>
      <vt:lpstr> 항생제를 지금 투여할 것인가?</vt:lpstr>
      <vt:lpstr>항생제를 지금 투여할 것인가?</vt:lpstr>
      <vt:lpstr>항생제 투여가 급한 경우</vt:lpstr>
      <vt:lpstr>항생제 투여</vt:lpstr>
      <vt:lpstr>항생제를 선택할 때 고려할 점은?</vt:lpstr>
      <vt:lpstr>Microbiologic Diagnosis </vt:lpstr>
      <vt:lpstr>Anatomical Diagnosis</vt:lpstr>
      <vt:lpstr>Anatomical Diagnosis 항생제 투과가 어려운 부위</vt:lpstr>
      <vt:lpstr>Host Factor</vt:lpstr>
      <vt:lpstr>Host Factor</vt:lpstr>
      <vt:lpstr>항생제 선정 원칙</vt:lpstr>
      <vt:lpstr>항생제 선택할 때 고려할 점 </vt:lpstr>
      <vt:lpstr>항생제 선택할 때 고려할 점 </vt:lpstr>
      <vt:lpstr>항생제 선택할 때 고려할 점 Spectrum: Broad vs Narrow ?</vt:lpstr>
      <vt:lpstr>항생제 선택할 때 고려할 점 Spectrum: Broad vs Narrow ?</vt:lpstr>
      <vt:lpstr>항생제 투여기간의 결정</vt:lpstr>
      <vt:lpstr>항생제 투여기간의 결정</vt:lpstr>
      <vt:lpstr>반응이 없을 때 고려할 점은?</vt:lpstr>
      <vt:lpstr>항생제는 적절하지만</vt:lpstr>
      <vt:lpstr>항생제는 적절하지만</vt:lpstr>
      <vt:lpstr>항생제는 적절하지만</vt:lpstr>
      <vt:lpstr>항생제는 적절하지만</vt:lpstr>
      <vt:lpstr>항생제의 병합-적응</vt:lpstr>
      <vt:lpstr>상승효과(Synergism)</vt:lpstr>
      <vt:lpstr>병합요법의 단점</vt:lpstr>
      <vt:lpstr>작용 기전에 따른 분류</vt:lpstr>
      <vt:lpstr>항생제의 계열별 분류</vt:lpstr>
      <vt:lpstr>페니실린</vt:lpstr>
      <vt:lpstr>세팔로스포린</vt:lpstr>
      <vt:lpstr>Beta-lactamase inhibitor </vt:lpstr>
      <vt:lpstr>Glycopeptides</vt:lpstr>
      <vt:lpstr>Aminoglycoside</vt:lpstr>
      <vt:lpstr>Carbapenem</vt:lpstr>
      <vt:lpstr>경구 항생제의 생체 이용률</vt:lpstr>
      <vt:lpstr>슬라이드 44</vt:lpstr>
      <vt:lpstr>슬라이드 45</vt:lpstr>
      <vt:lpstr>Case 1 </vt:lpstr>
      <vt:lpstr>Case 1 </vt:lpstr>
      <vt:lpstr>Case 2 </vt:lpstr>
      <vt:lpstr>Thorax CT</vt:lpstr>
      <vt:lpstr>Case 2 </vt:lpstr>
      <vt:lpstr>슬라이드 51</vt:lpstr>
    </vt:vector>
  </TitlesOfParts>
  <Company>chosun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피부과에서의 항생제 </dc:title>
  <dc:creator>chosun</dc:creator>
  <cp:lastModifiedBy>chosun</cp:lastModifiedBy>
  <cp:revision>291</cp:revision>
  <dcterms:created xsi:type="dcterms:W3CDTF">2011-04-18T08:55:04Z</dcterms:created>
  <dcterms:modified xsi:type="dcterms:W3CDTF">2011-07-29T07:27:45Z</dcterms:modified>
</cp:coreProperties>
</file>